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4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309" r:id="rId10"/>
    <p:sldId id="314" r:id="rId11"/>
    <p:sldId id="271" r:id="rId12"/>
    <p:sldId id="270" r:id="rId13"/>
    <p:sldId id="303" r:id="rId14"/>
    <p:sldId id="306" r:id="rId15"/>
    <p:sldId id="305" r:id="rId16"/>
    <p:sldId id="298" r:id="rId17"/>
    <p:sldId id="272" r:id="rId18"/>
    <p:sldId id="315" r:id="rId19"/>
    <p:sldId id="310" r:id="rId20"/>
    <p:sldId id="264" r:id="rId21"/>
    <p:sldId id="284" r:id="rId22"/>
    <p:sldId id="282" r:id="rId23"/>
    <p:sldId id="301" r:id="rId24"/>
    <p:sldId id="273" r:id="rId25"/>
    <p:sldId id="311" r:id="rId26"/>
    <p:sldId id="266" r:id="rId27"/>
    <p:sldId id="280" r:id="rId28"/>
    <p:sldId id="286" r:id="rId29"/>
    <p:sldId id="275" r:id="rId30"/>
    <p:sldId id="312" r:id="rId31"/>
    <p:sldId id="285" r:id="rId32"/>
    <p:sldId id="292" r:id="rId33"/>
    <p:sldId id="289" r:id="rId34"/>
    <p:sldId id="293" r:id="rId35"/>
    <p:sldId id="290" r:id="rId36"/>
    <p:sldId id="291" r:id="rId37"/>
    <p:sldId id="269" r:id="rId38"/>
    <p:sldId id="313" r:id="rId39"/>
    <p:sldId id="300" r:id="rId40"/>
    <p:sldId id="288" r:id="rId41"/>
    <p:sldId id="294" r:id="rId42"/>
    <p:sldId id="295" r:id="rId43"/>
    <p:sldId id="296" r:id="rId44"/>
    <p:sldId id="299" r:id="rId4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1pPr>
    <a:lvl2pPr indent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2pPr>
    <a:lvl3pPr indent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3pPr>
    <a:lvl4pPr indent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4pPr>
    <a:lvl5pPr indent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9DACDA7-38E2-B2DA-FD74-48ADA2B9E6C2}" name="Szabo, Alexandra" initials="AS" userId="S::SzaboAlexandra@praintl.com::ede324a2-c186-4673-b34d-921cba72cbe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412C"/>
    <a:srgbClr val="D6A000"/>
    <a:srgbClr val="6B959A"/>
    <a:srgbClr val="86B9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 autoAdjust="0"/>
    <p:restoredTop sz="94574"/>
  </p:normalViewPr>
  <p:slideViewPr>
    <p:cSldViewPr snapToGrid="0">
      <p:cViewPr varScale="1">
        <p:scale>
          <a:sx n="63" d="100"/>
          <a:sy n="63" d="100"/>
        </p:scale>
        <p:origin x="62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8/10/relationships/authors" Target="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105">
            <a:extLst>
              <a:ext uri="{FF2B5EF4-FFF2-40B4-BE49-F238E27FC236}">
                <a16:creationId xmlns:a16="http://schemas.microsoft.com/office/drawing/2014/main" id="{A5BE0FB5-88B7-8F1A-24EF-0DFB4DC3EF7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099" name="Shape 106">
            <a:extLst>
              <a:ext uri="{FF2B5EF4-FFF2-40B4-BE49-F238E27FC236}">
                <a16:creationId xmlns:a16="http://schemas.microsoft.com/office/drawing/2014/main" id="{08A74001-394B-E137-0FB9-8270E8AD3231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anose="020F0502020204030204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anose="020F0502020204030204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anose="020F0502020204030204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anose="020F0502020204030204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anose="020F0502020204030204" pitchFamily="34" charset="0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2678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0424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AA32C75-7AA0-814A-49F3-F9F05587424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9BFA3-A135-473D-A2C3-51124DBD04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03989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894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720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3316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4225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8591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7465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41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0994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4514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823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6"/>
          </a:xfrm>
          <a:prstGeom prst="rect">
            <a:avLst/>
          </a:prstGeom>
        </p:spPr>
        <p:txBody>
          <a:bodyPr anchor="t"/>
          <a:lstStyle>
            <a:lvl1pPr algn="l">
              <a:defRPr sz="5300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1pPr>
            <a:lvl2pPr marL="0" indent="609584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2pPr>
            <a:lvl3pPr marL="0" indent="1219169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3pPr>
            <a:lvl4pPr marL="0" indent="1828754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4pPr>
            <a:lvl5pPr marL="0" indent="2438338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A9491CF6-E4DA-4C9E-9941-1B937991BCC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56CBEF-6778-413F-A3AD-438EC084B7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66883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3464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8225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373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21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4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 sz="3700"/>
            </a:lvl1pPr>
            <a:lvl2pPr marL="1050104" indent="-440519">
              <a:spcBef>
                <a:spcPts val="800"/>
              </a:spcBef>
              <a:defRPr sz="3700"/>
            </a:lvl2pPr>
            <a:lvl3pPr marL="1652912" indent="-433742">
              <a:spcBef>
                <a:spcPts val="800"/>
              </a:spcBef>
              <a:defRPr sz="3700"/>
            </a:lvl3pPr>
            <a:lvl4pPr marL="2298642" indent="-469887">
              <a:spcBef>
                <a:spcPts val="800"/>
              </a:spcBef>
              <a:defRPr sz="3700"/>
            </a:lvl4pPr>
            <a:lvl5pPr marL="2908226" indent="-469887">
              <a:spcBef>
                <a:spcPts val="800"/>
              </a:spcBef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AEA120E7-9E0F-5F93-0DDA-61143767DF7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7E99F-A17B-439F-9BD9-C9CD4C7877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15768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700"/>
              </a:spcBef>
              <a:buSzTx/>
              <a:buFontTx/>
              <a:buNone/>
              <a:defRPr sz="3200" b="1"/>
            </a:lvl1pPr>
            <a:lvl2pPr marL="0" indent="609584">
              <a:spcBef>
                <a:spcPts val="700"/>
              </a:spcBef>
              <a:buSzTx/>
              <a:buFontTx/>
              <a:buNone/>
              <a:defRPr sz="3200" b="1"/>
            </a:lvl2pPr>
            <a:lvl3pPr marL="0" indent="1219169">
              <a:spcBef>
                <a:spcPts val="700"/>
              </a:spcBef>
              <a:buSzTx/>
              <a:buFontTx/>
              <a:buNone/>
              <a:defRPr sz="3200" b="1"/>
            </a:lvl3pPr>
            <a:lvl4pPr marL="0" indent="1828754">
              <a:spcBef>
                <a:spcPts val="700"/>
              </a:spcBef>
              <a:buSzTx/>
              <a:buFontTx/>
              <a:buNone/>
              <a:defRPr sz="3200" b="1"/>
            </a:lvl4pPr>
            <a:lvl5pPr marL="0" indent="2438338">
              <a:spcBef>
                <a:spcPts val="700"/>
              </a:spcBef>
              <a:buSzTx/>
              <a:buFontTx/>
              <a:buNone/>
              <a:defRPr sz="3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zöveg helye 4"/>
          <p:cNvSpPr>
            <a:spLocks noGrp="1"/>
          </p:cNvSpPr>
          <p:nvPr>
            <p:ph type="body" sz="quarter" idx="21"/>
          </p:nvPr>
        </p:nvSpPr>
        <p:spPr>
          <a:xfrm>
            <a:off x="6193368" y="1535112"/>
            <a:ext cx="5389034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8E00DE2D-405E-010D-30C9-C64F05049042}"/>
              </a:ext>
            </a:extLst>
          </p:cNvPr>
          <p:cNvSpPr txBox="1"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A8BEBE-7B42-46A6-822B-A43F6F2884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29815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t>Title Text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F80D51D8-11C5-B184-FC23-E563ECE14AF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D31F4B-E1AC-484A-923E-47320CAA9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85336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7A2D60F5-5E5E-F3C2-0EC1-256319E11B7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72E876-C473-41DD-B31F-123F4121C7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44165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1" cy="566740"/>
          </a:xfrm>
          <a:prstGeom prst="rect">
            <a:avLst/>
          </a:prstGeom>
        </p:spPr>
        <p:txBody>
          <a:bodyPr anchor="b"/>
          <a:lstStyle>
            <a:lvl1pPr algn="l">
              <a:defRPr sz="2600"/>
            </a:lvl1pPr>
          </a:lstStyle>
          <a:p>
            <a:r>
              <a:t>Title Text</a:t>
            </a:r>
          </a:p>
        </p:txBody>
      </p:sp>
      <p:sp>
        <p:nvSpPr>
          <p:cNvPr id="83" name="Kép helye 2"/>
          <p:cNvSpPr>
            <a:spLocks noGrp="1"/>
          </p:cNvSpPr>
          <p:nvPr>
            <p:ph type="pic" sz="half" idx="21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9716" y="5367337"/>
            <a:ext cx="7315201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800"/>
            </a:lvl1pPr>
            <a:lvl2pPr marL="0" indent="609584">
              <a:spcBef>
                <a:spcPts val="400"/>
              </a:spcBef>
              <a:buSzTx/>
              <a:buFontTx/>
              <a:buNone/>
              <a:defRPr sz="1800"/>
            </a:lvl2pPr>
            <a:lvl3pPr marL="0" indent="1219169">
              <a:spcBef>
                <a:spcPts val="400"/>
              </a:spcBef>
              <a:buSzTx/>
              <a:buFontTx/>
              <a:buNone/>
              <a:defRPr sz="1800"/>
            </a:lvl3pPr>
            <a:lvl4pPr marL="0" indent="1828754">
              <a:spcBef>
                <a:spcPts val="400"/>
              </a:spcBef>
              <a:buSzTx/>
              <a:buFontTx/>
              <a:buNone/>
              <a:defRPr sz="1800"/>
            </a:lvl4pPr>
            <a:lvl5pPr marL="0" indent="2438338">
              <a:spcBef>
                <a:spcPts val="400"/>
              </a:spcBef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9672355-1DF3-EB4F-02D6-D794A64B19AE}"/>
              </a:ext>
            </a:extLst>
          </p:cNvPr>
          <p:cNvSpPr txBox="1"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4AE031-FA4B-4C6B-804B-5774FC8C03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29054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E5679986-F39C-0F0C-CFC7-F40B60993EF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892800" y="6172200"/>
            <a:ext cx="2844800" cy="368300"/>
          </a:xfrm>
        </p:spPr>
        <p:txBody>
          <a:bodyPr/>
          <a:lstStyle>
            <a:lvl1pPr>
              <a:defRPr/>
            </a:lvl1pPr>
          </a:lstStyle>
          <a:p>
            <a:fld id="{EA3B8D30-03A2-40B1-B6A1-E955DD37B5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18870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873D1B8F-94C1-C646-64F5-2B0BBFEF167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892800" y="6172200"/>
            <a:ext cx="2844800" cy="368300"/>
          </a:xfrm>
        </p:spPr>
        <p:txBody>
          <a:bodyPr/>
          <a:lstStyle>
            <a:lvl1pPr>
              <a:defRPr/>
            </a:lvl1pPr>
          </a:lstStyle>
          <a:p>
            <a:fld id="{6615E4A4-8DC9-4256-BD01-D281AE4076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79398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Text">
            <a:extLst>
              <a:ext uri="{FF2B5EF4-FFF2-40B4-BE49-F238E27FC236}">
                <a16:creationId xmlns:a16="http://schemas.microsoft.com/office/drawing/2014/main" id="{725F1AA5-63BE-ED84-AC6A-97DFDB938D9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" panose="020F0502020204030204" pitchFamily="34" charset="0"/>
              </a:rPr>
              <a:t>Title Text</a:t>
            </a:r>
          </a:p>
        </p:txBody>
      </p:sp>
      <p:sp>
        <p:nvSpPr>
          <p:cNvPr id="1027" name="Body Level One…">
            <a:extLst>
              <a:ext uri="{FF2B5EF4-FFF2-40B4-BE49-F238E27FC236}">
                <a16:creationId xmlns:a16="http://schemas.microsoft.com/office/drawing/2014/main" id="{B11ACE2A-DB40-4735-FB00-292DB5BF5B0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" panose="020F0502020204030204" pitchFamily="34" charset="0"/>
              </a:rPr>
              <a:t>Body Level One</a:t>
            </a:r>
          </a:p>
          <a:p>
            <a:pPr lvl="1"/>
            <a:r>
              <a:rPr lang="en-US" altLang="en-US">
                <a:sym typeface="Calibri" panose="020F0502020204030204" pitchFamily="34" charset="0"/>
              </a:rPr>
              <a:t>Body Level Two</a:t>
            </a:r>
          </a:p>
          <a:p>
            <a:pPr lvl="2"/>
            <a:r>
              <a:rPr lang="en-US" altLang="en-US">
                <a:sym typeface="Calibri" panose="020F0502020204030204" pitchFamily="34" charset="0"/>
              </a:rPr>
              <a:t>Body Level Three</a:t>
            </a:r>
          </a:p>
          <a:p>
            <a:pPr lvl="3"/>
            <a:r>
              <a:rPr lang="en-US" altLang="en-US">
                <a:sym typeface="Calibri" panose="020F0502020204030204" pitchFamily="34" charset="0"/>
              </a:rPr>
              <a:t>Body Level Four</a:t>
            </a:r>
          </a:p>
          <a:p>
            <a:pPr lvl="4"/>
            <a:r>
              <a:rPr lang="en-US" altLang="en-US">
                <a:sym typeface="Calibri" panose="020F0502020204030204" pitchFamily="34" charset="0"/>
              </a:rPr>
              <a:t>Body Level Five</a:t>
            </a:r>
          </a:p>
        </p:txBody>
      </p:sp>
      <p:sp>
        <p:nvSpPr>
          <p:cNvPr id="1028" name="Slide Number">
            <a:extLst>
              <a:ext uri="{FF2B5EF4-FFF2-40B4-BE49-F238E27FC236}">
                <a16:creationId xmlns:a16="http://schemas.microsoft.com/office/drawing/2014/main" id="{306F859B-4FEB-B42D-C39B-B8ACD1A564F6}"/>
              </a:ext>
            </a:extLst>
          </p:cNvPr>
          <p:cNvSpPr txBox="1">
            <a:spLocks noGrp="1" noChangeArrowheads="1"/>
          </p:cNvSpPr>
          <p:nvPr>
            <p:ph type="sldNum" sz="quarter" idx="2"/>
          </p:nvPr>
        </p:nvSpPr>
        <p:spPr bwMode="auto">
          <a:xfrm>
            <a:off x="11272838" y="6388100"/>
            <a:ext cx="3095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45719" tIns="45720" rIns="45719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1">
              <a:defRPr sz="1600">
                <a:solidFill>
                  <a:srgbClr val="888888"/>
                </a:solidFill>
              </a:defRPr>
            </a:lvl1pPr>
          </a:lstStyle>
          <a:p>
            <a:fld id="{690E1016-34C8-4AD9-A122-1C41940F828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70" r:id="rId7"/>
    <p:sldLayoutId id="2147483671" r:id="rId8"/>
    <p:sldLayoutId id="2147483672" r:id="rId9"/>
    <p:sldLayoutId id="2147483673" r:id="rId10"/>
  </p:sldLayoutIdLst>
  <p:transition spd="med"/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 b="1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 b="1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 b="1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 b="1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 b="1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5pPr>
      <a:lvl6pPr marL="0" marR="0" indent="0" algn="ctr" defTabSz="1219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1219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1219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1219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55613" indent="-455613" algn="l" defTabSz="1217613" rtl="0" eaLnBrk="0" fontAlgn="base" hangingPunct="0"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42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1041400" indent="-431800" algn="l" defTabSz="1217613" rtl="0" eaLnBrk="0" fontAlgn="base" hangingPunct="0"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–"/>
        <a:defRPr sz="42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2pPr>
      <a:lvl3pPr marL="1617663" indent="-398463" algn="l" defTabSz="1217613" rtl="0" eaLnBrk="0" fontAlgn="base" hangingPunct="0"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42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3pPr>
      <a:lvl4pPr marL="2320925" indent="-492125" algn="l" defTabSz="1217613" rtl="0" eaLnBrk="0" fontAlgn="base" hangingPunct="0"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–"/>
        <a:defRPr sz="42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4pPr>
      <a:lvl5pPr marL="2930525" indent="-492125" algn="l" defTabSz="1217613" rtl="0" eaLnBrk="0" fontAlgn="base" hangingPunct="0"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»"/>
        <a:defRPr sz="42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5pPr>
      <a:lvl6pPr marL="3540280" marR="0" indent="-492356" algn="l" defTabSz="1219169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4149865" marR="0" indent="-492355" algn="l" defTabSz="1219169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4759450" marR="0" indent="-492355" algn="l" defTabSz="1219169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5369034" marR="0" indent="-492355" algn="l" defTabSz="1219169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613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litmed.hu/ilam/egeszsegpolitika/eletek-mulnak-azon-hol-elsz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>
            <a:extLst>
              <a:ext uri="{FF2B5EF4-FFF2-40B4-BE49-F238E27FC236}">
                <a16:creationId xmlns:a16="http://schemas.microsoft.com/office/drawing/2014/main" id="{72212DB7-7BD1-BF12-EE19-3E4AA678DA2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44463" y="82550"/>
            <a:ext cx="11903075" cy="6308725"/>
          </a:xfrm>
        </p:spPr>
        <p:txBody>
          <a:bodyPr/>
          <a:lstStyle/>
          <a:p>
            <a:pPr eaLnBrk="1" hangingPunct="1"/>
            <a:r>
              <a:rPr lang="hu-HU" sz="5400" noProof="0" dirty="0">
                <a:solidFill>
                  <a:schemeClr val="accent6">
                    <a:lumMod val="50000"/>
                  </a:schemeClr>
                </a:solidFill>
              </a:rPr>
              <a:t>Az egészségügy válsága</a:t>
            </a:r>
            <a:br>
              <a:rPr lang="hu-HU" sz="5400" noProof="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altLang="en-US" sz="5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altLang="en-US" sz="5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sz="3200" noProof="0" dirty="0">
                <a:solidFill>
                  <a:schemeClr val="accent6">
                    <a:lumMod val="50000"/>
                  </a:schemeClr>
                </a:solidFill>
              </a:rPr>
              <a:t>A problémák észlelése, okai, következményei</a:t>
            </a:r>
            <a:br>
              <a:rPr lang="hu-HU" sz="3200" noProof="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sz="3200" noProof="0" dirty="0">
                <a:solidFill>
                  <a:schemeClr val="accent6">
                    <a:lumMod val="50000"/>
                  </a:schemeClr>
                </a:solidFill>
              </a:rPr>
              <a:t>és</a:t>
            </a:r>
            <a:br>
              <a:rPr lang="hu-HU" sz="3200" noProof="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sz="3200" noProof="0" dirty="0">
                <a:solidFill>
                  <a:schemeClr val="accent6">
                    <a:lumMod val="50000"/>
                  </a:schemeClr>
                </a:solidFill>
              </a:rPr>
              <a:t>megoldásuk lehetőségei</a:t>
            </a:r>
            <a:br>
              <a:rPr lang="hu-HU" sz="3200" noProof="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sz="3200" noProof="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hu-HU" sz="3200" noProof="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sz="3200" noProof="0" dirty="0">
                <a:solidFill>
                  <a:schemeClr val="accent6">
                    <a:lumMod val="50000"/>
                  </a:schemeClr>
                </a:solidFill>
              </a:rPr>
              <a:t>(vitaanyag)</a:t>
            </a:r>
            <a:endParaRPr lang="en-US" alt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C37BD-709C-FBB4-2991-C7602A094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109113"/>
            <a:ext cx="11823700" cy="582131"/>
          </a:xfrm>
        </p:spPr>
        <p:txBody>
          <a:bodyPr>
            <a:noAutofit/>
          </a:bodyPr>
          <a:lstStyle/>
          <a:p>
            <a:pPr algn="l"/>
            <a:r>
              <a:rPr lang="hu-HU" sz="3600" dirty="0"/>
              <a:t>Következmények (2): </a:t>
            </a:r>
            <a:r>
              <a:rPr lang="hu-HU" sz="3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egészségben töltött évek várható száma</a:t>
            </a:r>
            <a:endParaRPr lang="hu-HU" sz="36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539EC9-DCA6-BE36-9D4E-6EB68499D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0" y="952499"/>
            <a:ext cx="11473930" cy="5751031"/>
          </a:xfrm>
        </p:spPr>
        <p:txBody>
          <a:bodyPr/>
          <a:lstStyle/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100" b="1" dirty="0">
                <a:solidFill>
                  <a:schemeClr val="tx1"/>
                </a:solidFill>
              </a:rPr>
              <a:t>A magyar férfiak 28 százaléka meghal 65 éves kora előtt</a:t>
            </a:r>
            <a:r>
              <a:rPr lang="hu-HU" sz="2100" dirty="0">
                <a:solidFill>
                  <a:schemeClr val="tx1"/>
                </a:solidFill>
              </a:rPr>
              <a:t>.</a:t>
            </a:r>
            <a:endParaRPr lang="hu-HU" sz="21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1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Azok körében akik megérik a 65 éves életkorukat, </a:t>
            </a:r>
            <a:r>
              <a:rPr lang="hu-HU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várható élettartam és ebből az egészségben töltött évek várható számát tekintve is a </a:t>
            </a:r>
            <a:r>
              <a:rPr lang="hu-HU" sz="21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legrosszabbak között vannak a magyar lakosság mutatói. </a:t>
            </a:r>
          </a:p>
          <a:p>
            <a:pPr marL="889000" indent="-3429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hu-HU" sz="21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Magyarországon a férfiak </a:t>
            </a:r>
            <a:r>
              <a:rPr lang="hu-HU" sz="21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65 éves korban várható élettartama </a:t>
            </a:r>
            <a:r>
              <a:rPr lang="hu-HU" sz="21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Magyarországon 14 év, a nőké 17,9 év. Ez mindkét nem esetében három évvel elmarad az uniós átlagtól. </a:t>
            </a:r>
          </a:p>
          <a:p>
            <a:pPr marL="889000" indent="-3429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hu-HU" sz="21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65 évet megért férfiak várhatóan 7,1 évet </a:t>
            </a:r>
            <a:r>
              <a:rPr lang="hu-HU" sz="21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töltenek egészségben</a:t>
            </a:r>
            <a:r>
              <a:rPr lang="hu-HU" sz="21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azaz 10 évvel kevesebbet mint az EU-átlag (17,4 év); míg a nők 7,9 évet, ami 3 évvel kevesebb mint az EU átlag (10,8 év). </a:t>
            </a:r>
          </a:p>
          <a:p>
            <a:pPr marL="889000" indent="-3429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hu-HU" sz="21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65 évet megért magyar férfiak 47%-a </a:t>
            </a:r>
            <a:r>
              <a:rPr lang="hu-HU" sz="21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szenved</a:t>
            </a:r>
            <a:r>
              <a:rPr lang="hu-HU" sz="21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1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többszörös krónikus betegségben</a:t>
            </a:r>
            <a:r>
              <a:rPr lang="hu-HU" sz="21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ami közel másfélszer rosszabb mint az EU átlag (32%), míg a nők 67%-a, ami több mint másfélszer rosszabb mint az EU átlag (40%). A 65 </a:t>
            </a:r>
            <a:r>
              <a:rPr lang="hu-HU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év felettiek 75%–a szenved legalább egy krónikus betegségben (mindkét nemben).</a:t>
            </a:r>
          </a:p>
          <a:p>
            <a:pPr marL="889000" indent="-3429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hu-HU" sz="2100" noProof="0" dirty="0">
                <a:solidFill>
                  <a:srgbClr val="222222"/>
                </a:solidFill>
              </a:rPr>
              <a:t>Az EU-ban Magyarországon a legmagasabb azoknak az idősebb (65+) férfiaknak (36%) és nőknek (46%) az aránya, akiket </a:t>
            </a:r>
            <a:r>
              <a:rPr lang="hu-HU" sz="2100" b="1" noProof="0" dirty="0">
                <a:solidFill>
                  <a:srgbClr val="222222"/>
                </a:solidFill>
              </a:rPr>
              <a:t>egészségi állapotuk akadályoz </a:t>
            </a:r>
            <a:r>
              <a:rPr lang="hu-HU" sz="2100" noProof="0" dirty="0">
                <a:solidFill>
                  <a:srgbClr val="222222"/>
                </a:solidFill>
              </a:rPr>
              <a:t>mindennapi életük alapvető tevékenységeiben</a:t>
            </a:r>
            <a:r>
              <a:rPr lang="hu-HU" sz="2100" b="1" noProof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100" noProof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(pld: zuhanyzás, öltözködés). Ezek az értékek is a legrosszabbak az EU országok között, </a:t>
            </a:r>
            <a:r>
              <a:rPr lang="hu-HU" sz="2100" noProof="0" dirty="0">
                <a:ea typeface="Times New Roman" panose="02020603050405020304" pitchFamily="18" charset="0"/>
                <a:cs typeface="Times New Roman" panose="02020603050405020304" pitchFamily="18" charset="0"/>
              </a:rPr>
              <a:t>továbbá </a:t>
            </a:r>
            <a:r>
              <a:rPr lang="hu-HU" sz="2100" b="1" noProof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több mint másfélszer rosszabbak, mint az EU átlag</a:t>
            </a:r>
            <a:r>
              <a:rPr lang="hu-HU" sz="2100" noProof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2100" noProof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100" noProof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mely a férfiak esetén 22%, a nők esetén 30%).</a:t>
            </a:r>
            <a:endParaRPr lang="hu-HU" sz="2100" noProof="0" dirty="0"/>
          </a:p>
        </p:txBody>
      </p:sp>
    </p:spTree>
    <p:extLst>
      <p:ext uri="{BB962C8B-B14F-4D97-AF65-F5344CB8AC3E}">
        <p14:creationId xmlns:p14="http://schemas.microsoft.com/office/powerpoint/2010/main" val="344877054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369D07-056D-D8C3-D434-0328C5341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62366"/>
            <a:ext cx="11818374" cy="600433"/>
          </a:xfrm>
        </p:spPr>
        <p:txBody>
          <a:bodyPr>
            <a:noAutofit/>
          </a:bodyPr>
          <a:lstStyle/>
          <a:p>
            <a:pPr algn="l"/>
            <a:r>
              <a:rPr lang="hu-HU" sz="3600" dirty="0"/>
              <a:t>Következmények (3): extrém eg</a:t>
            </a:r>
            <a:r>
              <a:rPr lang="hu-HU" sz="3600" dirty="0">
                <a:solidFill>
                  <a:schemeClr val="tx1"/>
                </a:solidFill>
              </a:rPr>
              <a:t>észség-egyen</a:t>
            </a:r>
            <a:r>
              <a:rPr lang="hu-HU" sz="3600" dirty="0"/>
              <a:t>lőtlenségek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FCE015F-3186-0E78-6F2E-9148F0A2C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5" y="694872"/>
            <a:ext cx="11818374" cy="604069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u-HU" sz="2000" b="1" kern="0" spc="2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Súlyos hozzáférési egyenlőtlenségek</a:t>
            </a:r>
            <a:r>
              <a:rPr lang="hu-HU" sz="2000" kern="0" spc="2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Ma Magyarországon egy egy ember életkilátása nagymértékben attól függ, hogy hol él, akut betegség esetén túlélési esélyei attól függnek, hogy hol, mikor és a hét mely </a:t>
            </a:r>
            <a:r>
              <a:rPr lang="hu-HU" sz="2000" kern="0" spc="25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napján szorul aktív ellátásra</a:t>
            </a:r>
            <a:r>
              <a:rPr lang="hu-HU" sz="2000" kern="0" spc="2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kern="0" spc="25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 területi egyenlőtlenségek és az iskolai végzettség szerinti egészségegyenlőtlenségek kombinált hatása.</a:t>
            </a:r>
            <a:r>
              <a:rPr lang="hu-H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A legelmaradottabb térségek legalacsonyabb végzettségű férfi lakosai és a legfejlettebb térségek legmagasabb végzettségű </a:t>
            </a:r>
            <a:r>
              <a:rPr lang="hu-H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férfi lakosainak várható élettartama között a különbség 12,6 év </a:t>
            </a:r>
            <a:r>
              <a:rPr lang="hu-H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Kollányi</a:t>
            </a:r>
            <a:r>
              <a:rPr lang="hu-H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, 2022). </a:t>
            </a:r>
          </a:p>
          <a:p>
            <a:pPr marL="446088" indent="0" algn="just">
              <a:buNone/>
            </a:pPr>
            <a:r>
              <a:rPr lang="hu-H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Ilyen mértékű, társadalmon belüli egészség-egyenlőtlenség csak a fejlődő országokban, különösen egyes fekete afrikai és közép- és dél-amerikai országban fordul elő.</a:t>
            </a:r>
          </a:p>
          <a:p>
            <a:pPr marL="838200" lvl="1" indent="-330200" algn="just">
              <a:buFont typeface="Wingdings" pitchFamily="2" charset="2"/>
              <a:buChar char="§"/>
            </a:pPr>
            <a:r>
              <a:rPr lang="hu-HU" sz="2000" b="1" kern="0" spc="25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Iskolai végzettség (és jövedelem) szerinti egészségegyenlőtlenségek:</a:t>
            </a:r>
            <a:r>
              <a:rPr lang="hu-HU" sz="2000" kern="0" spc="25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Mintegy </a:t>
            </a:r>
            <a:r>
              <a:rPr lang="hu-HU" sz="2000" b="1" kern="0" spc="25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11 évvel rosszabb </a:t>
            </a:r>
            <a:r>
              <a:rPr lang="hu-HU" sz="2000" kern="0" spc="25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 középiskolai végzettséggel sem rendelkező férfiak születéskor várható élettartama (67,2 év) Magyarországon, mint a legmagasabb iskolai végzettségűeké (78,6 év). Ez a különbség több mint kétszer nagyobb, mint a mediterrán országok (4,3 év) és a skandináv országok (5,2 év) ugyanezen adatai. </a:t>
            </a:r>
          </a:p>
          <a:p>
            <a:pPr marL="838200" lvl="1" indent="-330200" algn="just">
              <a:buFont typeface="Wingdings" pitchFamily="2" charset="2"/>
              <a:buChar char="§"/>
            </a:pPr>
            <a:r>
              <a:rPr lang="hu-HU" sz="20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Földrajzi régiók szerinti egészségegyenlőtlenségek: </a:t>
            </a:r>
            <a:r>
              <a:rPr lang="hu-HU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 várható élettartam mutatók közti eltérések az egyes régiók között is jelentősek. </a:t>
            </a:r>
            <a:r>
              <a:rPr lang="hu-HU" sz="20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 főváros (78,1 év</a:t>
            </a:r>
            <a:r>
              <a:rPr lang="hu-HU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), a nyugat-dunántúli régió (76,9 év), Pest-vármegye (76,7 év) mutatói az országos átlag (76,2 év) felett vannak. Ezzel szemben a dél-dunántúli és a közép-dunántúli régiók (75,8 év), a dél-alföldi régió (75,5 év), az észak-alföldi régió (75 év) és </a:t>
            </a:r>
            <a:r>
              <a:rPr lang="hu-HU" sz="20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az észak-magyarországi régió (74,1 év) </a:t>
            </a:r>
            <a:r>
              <a:rPr lang="hu-HU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lakosainak várható élettartama rosszabb az országos átlagnál.</a:t>
            </a:r>
            <a:r>
              <a:rPr lang="hu-H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463243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82111-7BDB-A511-36C1-19E7880F7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>
            <a:extLst>
              <a:ext uri="{FF2B5EF4-FFF2-40B4-BE49-F238E27FC236}">
                <a16:creationId xmlns:a16="http://schemas.microsoft.com/office/drawing/2014/main" id="{7D44EEBB-FE23-5D66-78FC-E7E3C88D751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19724" y="145561"/>
            <a:ext cx="11772275" cy="491817"/>
          </a:xfrm>
        </p:spPr>
        <p:txBody>
          <a:bodyPr/>
          <a:lstStyle/>
          <a:p>
            <a:pPr algn="l" eaLnBrk="1" hangingPunct="1"/>
            <a:r>
              <a:rPr lang="en-US" sz="3600" noProof="0" dirty="0"/>
              <a:t>K</a:t>
            </a:r>
            <a:r>
              <a:rPr lang="hu-HU" sz="3600" noProof="0" dirty="0" err="1"/>
              <a:t>övetkezmények</a:t>
            </a:r>
            <a:r>
              <a:rPr lang="hu-HU" sz="3600" noProof="0" dirty="0"/>
              <a:t> (4)</a:t>
            </a:r>
            <a:r>
              <a:rPr lang="hu-HU" altLang="en-US" sz="3600" dirty="0"/>
              <a:t>: kimagaslóan nagy daganatos halálozás</a:t>
            </a:r>
            <a:endParaRPr lang="en-US" altLang="en-US" sz="3600" dirty="0"/>
          </a:p>
        </p:txBody>
      </p:sp>
      <p:sp>
        <p:nvSpPr>
          <p:cNvPr id="12291" name="Tartalom helye 2">
            <a:extLst>
              <a:ext uri="{FF2B5EF4-FFF2-40B4-BE49-F238E27FC236}">
                <a16:creationId xmlns:a16="http://schemas.microsoft.com/office/drawing/2014/main" id="{A5611FA6-422F-9265-48A0-AA6778D5BF3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419725" y="1016000"/>
            <a:ext cx="11407514" cy="5575567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400" dirty="0"/>
              <a:t>Magyarországon </a:t>
            </a:r>
            <a:r>
              <a:rPr lang="hu-HU" sz="2400" b="1" dirty="0"/>
              <a:t>halnak meg lakosságarányosan a legtöbben daganatos megbetegedésben az uniós országok között</a:t>
            </a:r>
          </a:p>
          <a:p>
            <a:pPr lvl="1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hu-HU" sz="2400" dirty="0"/>
              <a:t>Míg a 100 ezer főre vetített </a:t>
            </a:r>
            <a:r>
              <a:rPr lang="hu-HU" sz="2400" b="1" dirty="0"/>
              <a:t>az új daganatos betegségek előfordulása </a:t>
            </a:r>
            <a:r>
              <a:rPr lang="hu-HU" sz="2400" dirty="0"/>
              <a:t>férfiaknál </a:t>
            </a:r>
            <a:r>
              <a:rPr lang="hu-HU" sz="2400" b="1" dirty="0"/>
              <a:t>1,14-szer</a:t>
            </a:r>
            <a:r>
              <a:rPr lang="hu-HU" sz="2400" dirty="0"/>
              <a:t> nagyobb mint az EU átlag (786 </a:t>
            </a:r>
            <a:r>
              <a:rPr lang="hu-HU" sz="2400" dirty="0" err="1"/>
              <a:t>vs</a:t>
            </a:r>
            <a:r>
              <a:rPr lang="hu-HU" sz="2400" dirty="0"/>
              <a:t> 684), nőknél </a:t>
            </a:r>
            <a:r>
              <a:rPr lang="hu-HU" sz="2400" b="1" dirty="0"/>
              <a:t>1,08-szor</a:t>
            </a:r>
            <a:r>
              <a:rPr lang="hu-HU" sz="2400" dirty="0"/>
              <a:t> nagyobb mint az EU átlag (528 </a:t>
            </a:r>
            <a:r>
              <a:rPr lang="hu-HU" sz="2400" dirty="0" err="1"/>
              <a:t>vs</a:t>
            </a:r>
            <a:r>
              <a:rPr lang="hu-HU" sz="2400" dirty="0"/>
              <a:t> 488), </a:t>
            </a:r>
          </a:p>
          <a:p>
            <a:pPr lvl="1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hu-HU" sz="2400" dirty="0"/>
              <a:t>addig a </a:t>
            </a:r>
            <a:r>
              <a:rPr lang="hu-HU" sz="2400" b="1" dirty="0"/>
              <a:t>daganatos halálozás 33 százalékkal</a:t>
            </a:r>
            <a:r>
              <a:rPr lang="hu-HU" sz="2400" dirty="0"/>
              <a:t> (1,33-szor) magasabb az EU-s átlagnál (mindkét nemben: 310 </a:t>
            </a:r>
            <a:r>
              <a:rPr lang="hu-HU" sz="2400" dirty="0" err="1"/>
              <a:t>vs</a:t>
            </a:r>
            <a:r>
              <a:rPr lang="hu-HU" sz="2400" dirty="0"/>
              <a:t> 240 | 1,3x | férfiaknál: 410 </a:t>
            </a:r>
            <a:r>
              <a:rPr lang="hu-HU" sz="2400" dirty="0" err="1"/>
              <a:t>vs</a:t>
            </a:r>
            <a:r>
              <a:rPr lang="hu-HU" sz="2400" dirty="0"/>
              <a:t> 350 | nőknél: 250 </a:t>
            </a:r>
            <a:r>
              <a:rPr lang="hu-HU" sz="2400" dirty="0" err="1"/>
              <a:t>vs</a:t>
            </a:r>
            <a:r>
              <a:rPr lang="hu-HU" sz="2400" dirty="0"/>
              <a:t> 190) . </a:t>
            </a:r>
          </a:p>
          <a:p>
            <a:pPr lvl="1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hu-HU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kimagaslóan rossz a magyar rákos halálozás csak kis </a:t>
            </a:r>
            <a:r>
              <a:rPr lang="hu-HU" sz="2400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részben </a:t>
            </a:r>
            <a:r>
              <a:rPr lang="hu-HU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magyarázható az új rákos megbetegedések számával, a fő probléma az, hogy </a:t>
            </a:r>
            <a:r>
              <a:rPr lang="hu-HU" sz="24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rákos betegeket szűrő és ellátó rendszer nem működik megfelelően. </a:t>
            </a:r>
          </a:p>
          <a:p>
            <a:pPr lvl="1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hu-HU" sz="2400" dirty="0"/>
              <a:t>Magyarországon Szolnok lakosságának megfelelő honfitársunk </a:t>
            </a:r>
            <a:r>
              <a:rPr lang="hu-HU" sz="2400" b="1" dirty="0"/>
              <a:t>lesz rákos évente </a:t>
            </a:r>
            <a:r>
              <a:rPr lang="hu-HU" sz="2400" dirty="0"/>
              <a:t>(2022: 70.816) és ebből Salgótarján méretű város lakosságának megfelelő számban halnak meg. (2022: 30.456)</a:t>
            </a:r>
          </a:p>
        </p:txBody>
      </p:sp>
    </p:spTree>
    <p:extLst>
      <p:ext uri="{BB962C8B-B14F-4D97-AF65-F5344CB8AC3E}">
        <p14:creationId xmlns:p14="http://schemas.microsoft.com/office/powerpoint/2010/main" val="243328082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1827A3-8DFE-01C8-6107-CEB030AD2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29" y="43542"/>
            <a:ext cx="11654971" cy="1103085"/>
          </a:xfrm>
        </p:spPr>
        <p:txBody>
          <a:bodyPr>
            <a:noAutofit/>
          </a:bodyPr>
          <a:lstStyle/>
          <a:p>
            <a:pPr algn="l"/>
            <a:r>
              <a:rPr lang="hu-HU" sz="3600" b="1" dirty="0"/>
              <a:t>Következmények (5): 32 kritikus fontosságú gyógyszerből Magyarországon csak 7 érhető el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7935975-9FC7-0F42-CE7B-6A2663589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1349824"/>
            <a:ext cx="6197601" cy="5413829"/>
          </a:xfrm>
        </p:spPr>
        <p:txBody>
          <a:bodyPr>
            <a:normAutofit fontScale="77500" lnSpcReduction="20000"/>
          </a:bodyPr>
          <a:lstStyle/>
          <a:p>
            <a:pPr marL="317500" indent="-260350" algn="just">
              <a:lnSpc>
                <a:spcPct val="120000"/>
              </a:lnSpc>
              <a:spcBef>
                <a:spcPts val="600"/>
              </a:spcBef>
            </a:pPr>
            <a:r>
              <a:rPr lang="hu-HU" sz="24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4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Investigate</a:t>
            </a:r>
            <a:r>
              <a:rPr lang="hu-HU" sz="24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Europe oknyomozó portál </a:t>
            </a:r>
            <a:r>
              <a:rPr lang="hu-HU" sz="2400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felkérésére egy neves </a:t>
            </a:r>
            <a:r>
              <a:rPr lang="hu-HU" sz="24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német kutatóintézet (</a:t>
            </a:r>
            <a:r>
              <a:rPr lang="hu-HU" sz="24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IQWiG</a:t>
            </a:r>
            <a:r>
              <a:rPr lang="hu-HU" sz="24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 összeállított egy listát </a:t>
            </a:r>
            <a:r>
              <a:rPr lang="hu-HU" sz="24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32 olyan létfontosságú gyógyszerről,</a:t>
            </a:r>
            <a:r>
              <a:rPr lang="hu-HU" sz="24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amely értékelésük szerint </a:t>
            </a:r>
          </a:p>
          <a:p>
            <a:pPr marL="317500" indent="-260350" algn="just">
              <a:lnSpc>
                <a:spcPct val="120000"/>
              </a:lnSpc>
              <a:spcBef>
                <a:spcPts val="600"/>
              </a:spcBef>
            </a:pPr>
            <a:r>
              <a:rPr lang="hu-HU" sz="24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jelentős többlethasznot jelent a meglévő terápiákhoz képest</a:t>
            </a:r>
            <a:r>
              <a:rPr lang="hu-HU" sz="24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mert</a:t>
            </a:r>
          </a:p>
          <a:p>
            <a:pPr marL="317500" indent="-260350" algn="just">
              <a:lnSpc>
                <a:spcPct val="120000"/>
              </a:lnSpc>
              <a:spcBef>
                <a:spcPts val="600"/>
              </a:spcBef>
            </a:pPr>
            <a:r>
              <a:rPr lang="hu-HU" sz="24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jelentősen meghosszabbítja a beteg </a:t>
            </a:r>
            <a:r>
              <a:rPr lang="hu-HU" sz="24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túlélését, </a:t>
            </a:r>
            <a:r>
              <a:rPr lang="hu-HU" sz="24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javítja</a:t>
            </a:r>
            <a:r>
              <a:rPr lang="hu-HU" sz="24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életminőségét, kevesebb mellékhatással </a:t>
            </a:r>
            <a:r>
              <a:rPr lang="hu-HU" sz="24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jár. </a:t>
            </a:r>
          </a:p>
          <a:p>
            <a:pPr marL="317500" indent="-260350" algn="just">
              <a:lnSpc>
                <a:spcPct val="120000"/>
              </a:lnSpc>
              <a:spcBef>
                <a:spcPts val="600"/>
              </a:spcBef>
            </a:pPr>
            <a:r>
              <a:rPr lang="hu-HU" sz="24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32-es listán számos </a:t>
            </a:r>
            <a:r>
              <a:rPr lang="hu-HU" sz="24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leukémiás</a:t>
            </a:r>
            <a:r>
              <a:rPr lang="hu-HU" sz="24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hu-HU" sz="24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daganatos</a:t>
            </a:r>
            <a:r>
              <a:rPr lang="hu-HU" sz="24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betegség (pld </a:t>
            </a:r>
            <a:r>
              <a:rPr lang="hu-HU" sz="24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emlőrák</a:t>
            </a:r>
            <a:r>
              <a:rPr lang="hu-HU" sz="24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 kezelésére alkalmas készítmény, és egyéb betegségek (pld. </a:t>
            </a:r>
            <a:r>
              <a:rPr lang="hu-HU" sz="24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cisztás </a:t>
            </a:r>
            <a:r>
              <a:rPr lang="hu-HU" sz="2400" b="1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fibrózis</a:t>
            </a:r>
            <a:r>
              <a:rPr lang="hu-HU" sz="24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 kezelését szolgáló készítmények vannak. </a:t>
            </a:r>
          </a:p>
          <a:p>
            <a:pPr marL="317500" indent="-260350" algn="just">
              <a:lnSpc>
                <a:spcPct val="120000"/>
              </a:lnSpc>
              <a:spcBef>
                <a:spcPts val="600"/>
              </a:spcBef>
            </a:pPr>
            <a:r>
              <a:rPr lang="hu-HU" sz="2400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Hat uniós országban e készítmények 25%-a hiányzik. </a:t>
            </a:r>
          </a:p>
          <a:p>
            <a:pPr marL="317500" indent="-260350" algn="just">
              <a:lnSpc>
                <a:spcPct val="120000"/>
              </a:lnSpc>
              <a:spcBef>
                <a:spcPts val="600"/>
              </a:spcBef>
            </a:pPr>
            <a:r>
              <a:rPr lang="hu-HU" sz="2400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Cipruson 17, Máltán 12 készítmény áll rendelkezésre. </a:t>
            </a:r>
          </a:p>
          <a:p>
            <a:pPr marL="317500" indent="-260350" algn="just">
              <a:lnSpc>
                <a:spcPct val="120000"/>
              </a:lnSpc>
              <a:spcBef>
                <a:spcPts val="600"/>
              </a:spcBef>
            </a:pPr>
            <a:r>
              <a:rPr lang="hu-HU" sz="2400" b="1" kern="0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Magyarországon </a:t>
            </a:r>
            <a:r>
              <a:rPr lang="hu-HU" sz="2400" b="1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pedig e 32 készítményből 25-öt nem támogatnak, összesen </a:t>
            </a:r>
            <a:r>
              <a:rPr lang="hu-HU" sz="2400" b="1" kern="0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csak 7 </a:t>
            </a:r>
            <a:r>
              <a:rPr lang="hu-HU" sz="2400" b="1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áll rendelkezésre.</a:t>
            </a:r>
          </a:p>
          <a:p>
            <a:pPr algn="just">
              <a:lnSpc>
                <a:spcPct val="120000"/>
              </a:lnSpc>
            </a:pPr>
            <a:endParaRPr lang="hu-HU" sz="1800" kern="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71159397-543D-6568-A2B2-F3DEF347DE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42" y="1466541"/>
            <a:ext cx="5747657" cy="3722319"/>
          </a:xfrm>
          <a:prstGeom prst="rect">
            <a:avLst/>
          </a:prstGeom>
        </p:spPr>
      </p:pic>
      <p:sp>
        <p:nvSpPr>
          <p:cNvPr id="7" name="Tartalom helye 2">
            <a:extLst>
              <a:ext uri="{FF2B5EF4-FFF2-40B4-BE49-F238E27FC236}">
                <a16:creationId xmlns:a16="http://schemas.microsoft.com/office/drawing/2014/main" id="{1D479823-6A1E-AA50-59FD-CD94CEFDF108}"/>
              </a:ext>
            </a:extLst>
          </p:cNvPr>
          <p:cNvSpPr txBox="1">
            <a:spLocks/>
          </p:cNvSpPr>
          <p:nvPr/>
        </p:nvSpPr>
        <p:spPr>
          <a:xfrm>
            <a:off x="6342742" y="5508176"/>
            <a:ext cx="5747657" cy="1161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hu-HU" sz="1600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Forrás: </a:t>
            </a:r>
            <a:r>
              <a:rPr lang="hu-HU" sz="1600" kern="0" dirty="0" err="1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Investigate</a:t>
            </a:r>
            <a:r>
              <a:rPr lang="hu-HU" sz="1600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Europe  </a:t>
            </a:r>
            <a:r>
              <a:rPr lang="hu-HU" sz="1600" kern="0" dirty="0" err="1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eLitMed.hu</a:t>
            </a:r>
            <a:r>
              <a:rPr lang="hu-HU" sz="1600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Életek múlnak azon, hogy hol élsz. 2024) </a:t>
            </a:r>
            <a:r>
              <a:rPr lang="hu-HU" sz="1600" u="sng" kern="0" dirty="0">
                <a:solidFill>
                  <a:srgbClr val="467886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https://elitmed.hu/ilam/egeszsegpolitika/eletek-mulnak-azon-hol-elsz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001896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0EABA-ACB3-092C-AC55-285622841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>
            <a:extLst>
              <a:ext uri="{FF2B5EF4-FFF2-40B4-BE49-F238E27FC236}">
                <a16:creationId xmlns:a16="http://schemas.microsoft.com/office/drawing/2014/main" id="{3ACCF985-107F-B376-0CAB-3B393DE83E7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243" y="101069"/>
            <a:ext cx="11190157" cy="594665"/>
          </a:xfrm>
        </p:spPr>
        <p:txBody>
          <a:bodyPr/>
          <a:lstStyle/>
          <a:p>
            <a:pPr algn="l" eaLnBrk="1" hangingPunct="1"/>
            <a:r>
              <a:rPr lang="en-US" sz="3600" noProof="0" dirty="0"/>
              <a:t>K</a:t>
            </a:r>
            <a:r>
              <a:rPr lang="hu-HU" sz="3600" noProof="0" dirty="0" err="1"/>
              <a:t>övetkezmények</a:t>
            </a:r>
            <a:r>
              <a:rPr lang="hu-HU" sz="3600" noProof="0" dirty="0"/>
              <a:t> (6)</a:t>
            </a:r>
            <a:r>
              <a:rPr lang="hu-HU" altLang="en-US" sz="3600" dirty="0"/>
              <a:t>: kórházi fertőzések</a:t>
            </a:r>
            <a:endParaRPr lang="en-US" altLang="en-US" sz="3600" dirty="0"/>
          </a:p>
        </p:txBody>
      </p:sp>
      <p:sp>
        <p:nvSpPr>
          <p:cNvPr id="12291" name="Tartalom helye 2">
            <a:extLst>
              <a:ext uri="{FF2B5EF4-FFF2-40B4-BE49-F238E27FC236}">
                <a16:creationId xmlns:a16="http://schemas.microsoft.com/office/drawing/2014/main" id="{862B3607-C27D-EE3E-47B3-80A35D9F778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243" y="711200"/>
            <a:ext cx="11407514" cy="610325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100" b="1" i="0" u="none" strike="noStrike" dirty="0">
                <a:solidFill>
                  <a:srgbClr val="000000"/>
                </a:solidFill>
                <a:effectLst/>
              </a:rPr>
              <a:t>Magyarországon évente több mint 78 ezer kórházi fertőzés történik, </a:t>
            </a:r>
            <a:r>
              <a:rPr lang="hu-HU" sz="2100" b="0" i="0" u="none" strike="noStrike" dirty="0">
                <a:solidFill>
                  <a:srgbClr val="000000"/>
                </a:solidFill>
                <a:effectLst/>
              </a:rPr>
              <a:t>ami azt jelenti, hogy a kórházba kerülő emberek 3,5 százaléka –csaknem minden 25. ember– fertőzést kap.  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1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 kórházi fertőzést elkapó betegek, mintegy 30-40%-a meghal.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1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kórházi fertőzések száma </a:t>
            </a:r>
            <a:r>
              <a:rPr lang="hu-HU" sz="21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zsúfoltságból, a kórház higiéné hiányából, a felelősségek elsikkadásából, illetőleg az antibiotikumok agresszív használatából eredő– problémákat jelzi</a:t>
            </a:r>
            <a:r>
              <a:rPr lang="hu-HU" sz="21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100" b="0" i="0" u="none" strike="noStrike" dirty="0">
                <a:solidFill>
                  <a:srgbClr val="000000"/>
                </a:solidFill>
                <a:effectLst/>
              </a:rPr>
              <a:t>Az </a:t>
            </a:r>
            <a:r>
              <a:rPr lang="hu-HU" sz="2100" b="1" i="0" u="none" strike="noStrike" dirty="0">
                <a:solidFill>
                  <a:srgbClr val="000000"/>
                </a:solidFill>
                <a:effectLst/>
              </a:rPr>
              <a:t>ausztriai</a:t>
            </a:r>
            <a:r>
              <a:rPr lang="hu-HU" sz="2100" b="0" i="0" u="none" strike="noStrike" dirty="0">
                <a:solidFill>
                  <a:srgbClr val="000000"/>
                </a:solidFill>
                <a:effectLst/>
              </a:rPr>
              <a:t> kórházakban átlag </a:t>
            </a:r>
            <a:r>
              <a:rPr lang="hu-HU" sz="2100" b="1" i="0" u="none" strike="noStrike" dirty="0">
                <a:solidFill>
                  <a:srgbClr val="000000"/>
                </a:solidFill>
                <a:effectLst/>
              </a:rPr>
              <a:t>75 liter kézfertőtlenítő </a:t>
            </a:r>
            <a:r>
              <a:rPr lang="hu-HU" sz="2100" i="0" u="none" strike="noStrike" dirty="0">
                <a:solidFill>
                  <a:srgbClr val="000000"/>
                </a:solidFill>
                <a:effectLst/>
              </a:rPr>
              <a:t>fogy 1000 ápolási nap </a:t>
            </a:r>
            <a:r>
              <a:rPr lang="hu-HU" sz="2100" b="0" i="0" u="none" strike="noStrike" dirty="0">
                <a:solidFill>
                  <a:srgbClr val="000000"/>
                </a:solidFill>
                <a:effectLst/>
              </a:rPr>
              <a:t>alatt. </a:t>
            </a:r>
            <a:r>
              <a:rPr lang="hu-HU" sz="2100" b="1" i="0" u="none" strike="noStrike" dirty="0">
                <a:solidFill>
                  <a:srgbClr val="000000"/>
                </a:solidFill>
                <a:effectLst/>
              </a:rPr>
              <a:t>Magyarországon 37 liter</a:t>
            </a:r>
            <a:r>
              <a:rPr lang="hu-HU" sz="2100" b="0" i="0" u="none" strike="noStrike" dirty="0">
                <a:solidFill>
                  <a:srgbClr val="000000"/>
                </a:solidFill>
                <a:effectLst/>
              </a:rPr>
              <a:t>.</a:t>
            </a:r>
            <a:endParaRPr lang="hu-HU" sz="21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100" dirty="0">
                <a:solidFill>
                  <a:srgbClr val="3F3F3F"/>
                </a:solidFill>
              </a:rPr>
              <a:t>P</a:t>
            </a:r>
            <a:r>
              <a:rPr lang="hu-HU" sz="2100" dirty="0">
                <a:solidFill>
                  <a:srgbClr val="3F3F3F"/>
                </a:solidFill>
                <a:effectLst/>
              </a:rPr>
              <a:t>aradox módon sok esetben ott jobb az ellátás ahol a számok magasabbak –  mert ott egyáltalán foglalkoznak a problémával, másrészt jelentik és megteszik a szükséges intézkedéseket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100" b="1" dirty="0">
                <a:solidFill>
                  <a:srgbClr val="3F3F3F"/>
                </a:solidFill>
              </a:rPr>
              <a:t>A Direkt36 oknyomozó portál 2015-2016 évre vonatkozó vizsgálata szerint</a:t>
            </a:r>
            <a:endParaRPr lang="hu-HU" sz="2100" b="1" dirty="0">
              <a:solidFill>
                <a:srgbClr val="3F3F3F"/>
              </a:solidFill>
              <a:effectLst/>
            </a:endParaRPr>
          </a:p>
          <a:p>
            <a:pPr marL="981075" lvl="1" indent="-433388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hu-HU" sz="2100" b="1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A multirezisztens kórokozók </a:t>
            </a:r>
            <a:r>
              <a:rPr lang="hu-HU" sz="210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által okozott fertőzésekből</a:t>
            </a:r>
            <a:r>
              <a:rPr lang="hu-HU" sz="2100" b="1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10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2015-2016-ban összesen </a:t>
            </a:r>
            <a:r>
              <a:rPr lang="hu-HU" sz="2100" b="1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8493 esetet </a:t>
            </a:r>
            <a:r>
              <a:rPr lang="hu-HU" sz="210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jelentettek. </a:t>
            </a:r>
            <a:r>
              <a:rPr lang="hu-HU" sz="2100" b="1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E betegek 32%-a halt meg – 2015-2016 évben 2717 fő</a:t>
            </a:r>
            <a:r>
              <a:rPr lang="hu-HU" sz="210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81075" lvl="1" indent="-433388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hu-HU" sz="2100" dirty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10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vészes hasmenéssel és súlyos esetben akár bélfalelhalással járó </a:t>
            </a:r>
            <a:r>
              <a:rPr lang="hu-HU" sz="2100" b="1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clostridium</a:t>
            </a:r>
            <a:r>
              <a:rPr lang="hu-HU" sz="2100" b="1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100" b="1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difficile</a:t>
            </a:r>
            <a:r>
              <a:rPr lang="hu-HU" sz="210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100" b="1" dirty="0">
                <a:ea typeface="Arial" panose="020B0604020202020204" pitchFamily="34" charset="0"/>
                <a:cs typeface="Arial" panose="020B0604020202020204" pitchFamily="34" charset="0"/>
              </a:rPr>
              <a:t>fertőzésekből</a:t>
            </a:r>
            <a:r>
              <a:rPr lang="hu-HU" sz="21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1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(melyek egy része agresszív antibiotikus kezelés következménye) </a:t>
            </a:r>
            <a:r>
              <a:rPr lang="hu-HU" sz="210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a vizsgált </a:t>
            </a:r>
            <a:r>
              <a:rPr lang="hu-HU" sz="2100" dirty="0">
                <a:ea typeface="Arial" panose="020B0604020202020204" pitchFamily="34" charset="0"/>
                <a:cs typeface="Arial" panose="020B0604020202020204" pitchFamily="34" charset="0"/>
              </a:rPr>
              <a:t>két év alatt </a:t>
            </a:r>
            <a:r>
              <a:rPr lang="hu-HU" sz="2100" b="1" dirty="0">
                <a:ea typeface="Arial" panose="020B0604020202020204" pitchFamily="34" charset="0"/>
                <a:cs typeface="Arial" panose="020B0604020202020204" pitchFamily="34" charset="0"/>
              </a:rPr>
              <a:t>több mint 10 ezer esetet </a:t>
            </a:r>
            <a:r>
              <a:rPr lang="hu-HU" sz="2100" dirty="0">
                <a:ea typeface="Arial" panose="020B0604020202020204" pitchFamily="34" charset="0"/>
                <a:cs typeface="Arial" panose="020B0604020202020204" pitchFamily="34" charset="0"/>
              </a:rPr>
              <a:t>jelentettek a kórházak. Egyes kórházakban járványszerű volt a halmozódásuk. </a:t>
            </a:r>
            <a:r>
              <a:rPr lang="hu-HU" sz="2100" b="1" dirty="0">
                <a:ea typeface="Arial" panose="020B0604020202020204" pitchFamily="34" charset="0"/>
                <a:cs typeface="Arial" panose="020B0604020202020204" pitchFamily="34" charset="0"/>
              </a:rPr>
              <a:t>A halálozás akár 40%-os </a:t>
            </a:r>
            <a:r>
              <a:rPr lang="hu-HU" sz="2100" dirty="0">
                <a:ea typeface="Arial" panose="020B0604020202020204" pitchFamily="34" charset="0"/>
                <a:cs typeface="Arial" panose="020B0604020202020204" pitchFamily="34" charset="0"/>
              </a:rPr>
              <a:t>is lehet.</a:t>
            </a:r>
          </a:p>
          <a:p>
            <a:pPr marL="981075" lvl="1" indent="-433388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hu-HU" sz="210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100" b="1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szepszissel</a:t>
            </a:r>
            <a:r>
              <a:rPr lang="hu-HU" sz="210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(„vérmérgezés”) járó fertőzésekből a vizsgált két év alatt összesen 2632 esetet jelentettek a magyar kórházak. </a:t>
            </a:r>
            <a:r>
              <a:rPr lang="hu-HU" sz="2100" b="1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Ezen betegek 40%-a halt meg – 2015-2016 évben 1053 fő.</a:t>
            </a:r>
          </a:p>
        </p:txBody>
      </p:sp>
    </p:spTree>
    <p:extLst>
      <p:ext uri="{BB962C8B-B14F-4D97-AF65-F5344CB8AC3E}">
        <p14:creationId xmlns:p14="http://schemas.microsoft.com/office/powerpoint/2010/main" val="247659213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E385F4D-22E9-F631-938B-6B3C9DC46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9031"/>
            <a:ext cx="11769296" cy="754740"/>
          </a:xfrm>
        </p:spPr>
        <p:txBody>
          <a:bodyPr>
            <a:noAutofit/>
          </a:bodyPr>
          <a:lstStyle/>
          <a:p>
            <a:r>
              <a:rPr lang="hu-HU" sz="3600" dirty="0"/>
              <a:t>Következmények (7): általános orvos- és szakdolgozóhiány</a:t>
            </a:r>
            <a:endParaRPr lang="en-US" sz="3600" dirty="0"/>
          </a:p>
        </p:txBody>
      </p:sp>
      <p:pic>
        <p:nvPicPr>
          <p:cNvPr id="5" name="Content Placeholder 4" descr="A graph of a number of people&#10;&#10;Description automatically generated">
            <a:extLst>
              <a:ext uri="{FF2B5EF4-FFF2-40B4-BE49-F238E27FC236}">
                <a16:creationId xmlns:a16="http://schemas.microsoft.com/office/drawing/2014/main" id="{DFF006BC-CB88-D725-A909-578C21C8D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12141" y="1025934"/>
            <a:ext cx="5718412" cy="3748196"/>
          </a:xfrm>
          <a:noFill/>
        </p:spPr>
      </p:pic>
      <p:pic>
        <p:nvPicPr>
          <p:cNvPr id="7" name="Picture 6" descr="A graph of doctors and nurses&#10;&#10;Description automatically generated">
            <a:extLst>
              <a:ext uri="{FF2B5EF4-FFF2-40B4-BE49-F238E27FC236}">
                <a16:creationId xmlns:a16="http://schemas.microsoft.com/office/drawing/2014/main" id="{81FCDC7C-59DF-66C7-1420-C5E14E495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76" y="1025934"/>
            <a:ext cx="5637767" cy="3748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636D17-901A-FA7C-F560-80C79271CBDE}"/>
              </a:ext>
            </a:extLst>
          </p:cNvPr>
          <p:cNvSpPr txBox="1"/>
          <p:nvPr/>
        </p:nvSpPr>
        <p:spPr>
          <a:xfrm>
            <a:off x="6401042" y="4867241"/>
            <a:ext cx="57184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b="1" dirty="0"/>
              <a:t>A betöltetlen háziorvosi praxisok</a:t>
            </a:r>
            <a:r>
              <a:rPr lang="hu-HU" dirty="0"/>
              <a:t>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dirty="0"/>
              <a:t>következtében </a:t>
            </a:r>
            <a:r>
              <a:rPr lang="hu-HU" b="1" dirty="0"/>
              <a:t>1,5 millió ember ellátatlan</a:t>
            </a:r>
            <a:r>
              <a:rPr lang="hu-HU" dirty="0"/>
              <a:t>: „ellátási sivatagok” kialakulása;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dirty="0"/>
              <a:t>2021 óta a </a:t>
            </a:r>
            <a:r>
              <a:rPr lang="hu-HU" b="1" dirty="0"/>
              <a:t>számuk megduplázódott.</a:t>
            </a:r>
            <a:endParaRPr lang="hu-H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89121F-A8F4-BA6F-576D-03F070161D2C}"/>
              </a:ext>
            </a:extLst>
          </p:cNvPr>
          <p:cNvCxnSpPr>
            <a:cxnSpLocks/>
          </p:cNvCxnSpPr>
          <p:nvPr/>
        </p:nvCxnSpPr>
        <p:spPr>
          <a:xfrm>
            <a:off x="2287220" y="3718112"/>
            <a:ext cx="0" cy="457200"/>
          </a:xfrm>
          <a:prstGeom prst="line">
            <a:avLst/>
          </a:prstGeom>
          <a:ln w="41275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A7EE0E2-4298-6E24-6854-E1190FBA8216}"/>
              </a:ext>
            </a:extLst>
          </p:cNvPr>
          <p:cNvCxnSpPr>
            <a:cxnSpLocks/>
          </p:cNvCxnSpPr>
          <p:nvPr/>
        </p:nvCxnSpPr>
        <p:spPr>
          <a:xfrm flipH="1">
            <a:off x="1551708" y="3429000"/>
            <a:ext cx="457200" cy="0"/>
          </a:xfrm>
          <a:prstGeom prst="line">
            <a:avLst/>
          </a:prstGeom>
          <a:ln w="381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8">
            <a:extLst>
              <a:ext uri="{FF2B5EF4-FFF2-40B4-BE49-F238E27FC236}">
                <a16:creationId xmlns:a16="http://schemas.microsoft.com/office/drawing/2014/main" id="{AA7E0F2A-6A99-283C-6847-4E301E05003B}"/>
              </a:ext>
            </a:extLst>
          </p:cNvPr>
          <p:cNvSpPr txBox="1"/>
          <p:nvPr/>
        </p:nvSpPr>
        <p:spPr>
          <a:xfrm>
            <a:off x="506376" y="4881755"/>
            <a:ext cx="58057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800" b="1" dirty="0"/>
              <a:t>Az EU-ban az utolsók között vagyunk</a:t>
            </a:r>
            <a:r>
              <a:rPr lang="hu-HU" sz="1800" dirty="0"/>
              <a:t>: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1800" dirty="0"/>
              <a:t>az </a:t>
            </a:r>
            <a:r>
              <a:rPr lang="hu-HU" sz="1800" b="1" dirty="0"/>
              <a:t>1000 lakosra jutó orvosok </a:t>
            </a:r>
            <a:r>
              <a:rPr lang="hu-HU" sz="1800" dirty="0"/>
              <a:t>(3,3) és nővérek (5,3) számában; (miközben az EU átlaga: orvos: 4,1, nővér 8,5)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1800" dirty="0"/>
              <a:t>az </a:t>
            </a:r>
            <a:r>
              <a:rPr lang="hu-HU" sz="1800" b="1" dirty="0"/>
              <a:t>egy orvosra jutó nővérek </a:t>
            </a:r>
            <a:r>
              <a:rPr lang="hu-HU" sz="1800" dirty="0"/>
              <a:t>(1,6) számában, miközben az OECD országok átlaga 2,5.</a:t>
            </a:r>
          </a:p>
        </p:txBody>
      </p:sp>
    </p:spTree>
    <p:extLst>
      <p:ext uri="{BB962C8B-B14F-4D97-AF65-F5344CB8AC3E}">
        <p14:creationId xmlns:p14="http://schemas.microsoft.com/office/powerpoint/2010/main" val="2525811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E0155D-EAF2-6BDE-3D3B-C56AACCB1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8" y="68831"/>
            <a:ext cx="12168741" cy="934496"/>
          </a:xfrm>
        </p:spPr>
        <p:txBody>
          <a:bodyPr>
            <a:noAutofit/>
          </a:bodyPr>
          <a:lstStyle/>
          <a:p>
            <a:pPr algn="l"/>
            <a:r>
              <a:rPr lang="hu-HU" altLang="en-US" sz="2800" dirty="0">
                <a:solidFill>
                  <a:schemeClr val="tx1"/>
                </a:solidFill>
              </a:rPr>
              <a:t>A</a:t>
            </a:r>
            <a:r>
              <a:rPr lang="en-US" altLang="en-US" sz="2800" dirty="0">
                <a:solidFill>
                  <a:schemeClr val="tx1"/>
                </a:solidFill>
              </a:rPr>
              <a:t>z </a:t>
            </a:r>
            <a:r>
              <a:rPr lang="en-US" altLang="en-US" sz="2800" dirty="0" err="1">
                <a:solidFill>
                  <a:schemeClr val="tx1"/>
                </a:solidFill>
              </a:rPr>
              <a:t>egészségügy</a:t>
            </a:r>
            <a:r>
              <a:rPr lang="hu-HU" altLang="en-US" sz="2800" dirty="0">
                <a:solidFill>
                  <a:schemeClr val="tx1"/>
                </a:solidFill>
              </a:rPr>
              <a:t>re ható egyéb területeken hozott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intézkedéseknek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hu-HU" altLang="en-US" sz="2800" dirty="0">
                <a:solidFill>
                  <a:schemeClr val="tx1"/>
                </a:solidFill>
              </a:rPr>
              <a:t>s</a:t>
            </a:r>
            <a:r>
              <a:rPr lang="en-US" altLang="en-US" sz="2800" dirty="0" err="1">
                <a:solidFill>
                  <a:schemeClr val="tx1"/>
                </a:solidFill>
              </a:rPr>
              <a:t>incsenek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szakpolitikai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motivációi</a:t>
            </a:r>
            <a:r>
              <a:rPr lang="en-US" altLang="en-US" sz="2800" dirty="0">
                <a:solidFill>
                  <a:schemeClr val="tx1"/>
                </a:solidFill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</a:rPr>
              <a:t>hanem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csak</a:t>
            </a:r>
            <a:r>
              <a:rPr lang="hu-HU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szakpolitikai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következményei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vannak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751219-1EB0-E5C7-2B76-B4DC5B4AC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6743" y="1235552"/>
            <a:ext cx="6529417" cy="562618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hu-HU" sz="18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18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társadalom egészségi állapota döntően a társadalmi esélyteremtés intézményeitől</a:t>
            </a:r>
            <a:r>
              <a:rPr lang="hu-HU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és a társadalmi kockázatok kezelésére hivatott intézmények megfelelő működésétől függ.</a:t>
            </a:r>
            <a:endParaRPr lang="hu-HU" sz="18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18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kormány minden az egészségi állapot szempontjából fontos területen: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ktatás;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bér- és jövedelem szint lenyomása, munkavállalók kiszolgáltatottságának növelése, az ún. „rabszolga törvény”;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zociális ellátórendszer kivéreztetése;</a:t>
            </a:r>
            <a:r>
              <a:rPr lang="hu-HU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lakó- és természeti k</a:t>
            </a:r>
            <a:r>
              <a:rPr lang="hu-HU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örnyezet;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800" dirty="0"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közélet pszichés hatásai a </a:t>
            </a:r>
            <a:r>
              <a:rPr lang="hu-HU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ársadalmi bizalomra és szolidaritásra</a:t>
            </a:r>
            <a:r>
              <a:rPr lang="hu-HU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hu-HU" sz="1800" kern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az egészséges élelmiszerek 27%-os ÁFA-ja, (stb.)</a:t>
            </a:r>
          </a:p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r>
              <a:rPr lang="hu-HU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szinte csak </a:t>
            </a:r>
            <a:r>
              <a:rPr lang="hu-HU" sz="18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olyan intézkedéseket hoz 2010 óta, amellyel az összes egészségi állapotot eleve meghatározó társadalmi tényezőt egészség-ellenes irányba változtatja</a:t>
            </a:r>
            <a:r>
              <a:rPr lang="hu-HU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ezért a magyar lakosság összes egészségi mutatója messze a legrosszabbak közt van az Európai Unió országai között.</a:t>
            </a:r>
            <a:endParaRPr lang="hu-HU" sz="1800" dirty="0"/>
          </a:p>
        </p:txBody>
      </p:sp>
      <p:grpSp>
        <p:nvGrpSpPr>
          <p:cNvPr id="9" name="Csoportba foglalás 7">
            <a:extLst>
              <a:ext uri="{FF2B5EF4-FFF2-40B4-BE49-F238E27FC236}">
                <a16:creationId xmlns:a16="http://schemas.microsoft.com/office/drawing/2014/main" id="{55218398-4282-A26A-2244-4043050AE109}"/>
              </a:ext>
            </a:extLst>
          </p:cNvPr>
          <p:cNvGrpSpPr/>
          <p:nvPr/>
        </p:nvGrpSpPr>
        <p:grpSpPr>
          <a:xfrm>
            <a:off x="6879771" y="1554927"/>
            <a:ext cx="5312229" cy="4157196"/>
            <a:chOff x="1582058" y="1996862"/>
            <a:chExt cx="6458935" cy="3635301"/>
          </a:xfrm>
        </p:grpSpPr>
        <p:grpSp>
          <p:nvGrpSpPr>
            <p:cNvPr id="10" name="Csoportba foglalás 8">
              <a:extLst>
                <a:ext uri="{FF2B5EF4-FFF2-40B4-BE49-F238E27FC236}">
                  <a16:creationId xmlns:a16="http://schemas.microsoft.com/office/drawing/2014/main" id="{9056082B-44F1-3991-9B10-C1296D4B4FA3}"/>
                </a:ext>
              </a:extLst>
            </p:cNvPr>
            <p:cNvGrpSpPr/>
            <p:nvPr/>
          </p:nvGrpSpPr>
          <p:grpSpPr>
            <a:xfrm>
              <a:off x="1582058" y="1996862"/>
              <a:ext cx="6458338" cy="3635301"/>
              <a:chOff x="1582058" y="1979609"/>
              <a:chExt cx="6458338" cy="3635301"/>
            </a:xfrm>
            <a:effectLst/>
          </p:grpSpPr>
          <p:pic>
            <p:nvPicPr>
              <p:cNvPr id="17" name="Kép 15">
                <a:extLst>
                  <a:ext uri="{FF2B5EF4-FFF2-40B4-BE49-F238E27FC236}">
                    <a16:creationId xmlns:a16="http://schemas.microsoft.com/office/drawing/2014/main" id="{DDCC870C-4213-3034-595A-E08E21B25596}"/>
                  </a:ext>
                </a:extLst>
              </p:cNvPr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2058" y="1979609"/>
                <a:ext cx="6458338" cy="363530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0" h="0" prst="coolSlant"/>
                <a:bevelB w="0" h="0" prst="coolSlant"/>
              </a:sp3d>
            </p:spPr>
          </p:pic>
          <p:sp>
            <p:nvSpPr>
              <p:cNvPr id="18" name="Szövegdoboz 16">
                <a:extLst>
                  <a:ext uri="{FF2B5EF4-FFF2-40B4-BE49-F238E27FC236}">
                    <a16:creationId xmlns:a16="http://schemas.microsoft.com/office/drawing/2014/main" id="{AC96F47E-A8EC-FC01-E589-2B5339C3D87C}"/>
                  </a:ext>
                </a:extLst>
              </p:cNvPr>
              <p:cNvSpPr txBox="1"/>
              <p:nvPr/>
            </p:nvSpPr>
            <p:spPr>
              <a:xfrm>
                <a:off x="1603515" y="3077005"/>
                <a:ext cx="1044000" cy="432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0" h="0" prst="coolSlant"/>
                <a:bevelB w="0" h="0" prst="coolSlant"/>
              </a:sp3d>
            </p:spPr>
            <p:txBody>
              <a:bodyPr wrap="square" rtlCol="0" anchor="ctr" anchorCtr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Calibri" panose="020F0502020204030204" pitchFamily="34" charset="0"/>
                  </a:defRPr>
                </a:lvl1pPr>
                <a:lvl2pPr indent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Calibri" panose="020F0502020204030204" pitchFamily="34" charset="0"/>
                  </a:defRPr>
                </a:lvl2pPr>
                <a:lvl3pPr indent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Calibri" panose="020F0502020204030204" pitchFamily="34" charset="0"/>
                  </a:defRPr>
                </a:lvl3pPr>
                <a:lvl4pPr indent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Calibri" panose="020F0502020204030204" pitchFamily="34" charset="0"/>
                  </a:defRPr>
                </a:lvl4pPr>
                <a:lvl5pPr indent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Calibri" panose="020F050202020403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Calibri" panose="020F050202020403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Calibri" panose="020F050202020403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Calibri" panose="020F050202020403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Calibri" panose="020F0502020204030204" pitchFamily="34" charset="0"/>
                  </a:defRPr>
                </a:lvl9pPr>
              </a:lstStyle>
              <a:p>
                <a:pPr algn="ctr"/>
                <a:r>
                  <a:rPr lang="hu-HU" sz="1150" b="1">
                    <a:solidFill>
                      <a:schemeClr val="bg2">
                        <a:lumMod val="50000"/>
                      </a:schemeClr>
                    </a:solidFill>
                  </a:rPr>
                  <a:t>Egészségügy</a:t>
                </a:r>
              </a:p>
            </p:txBody>
          </p:sp>
        </p:grpSp>
        <p:cxnSp>
          <p:nvCxnSpPr>
            <p:cNvPr id="11" name="Egyenes összekötő nyíllal 9">
              <a:extLst>
                <a:ext uri="{FF2B5EF4-FFF2-40B4-BE49-F238E27FC236}">
                  <a16:creationId xmlns:a16="http://schemas.microsoft.com/office/drawing/2014/main" id="{CF8FEC97-FA0B-C5A3-D0D0-B0899D3451BF}"/>
                </a:ext>
              </a:extLst>
            </p:cNvPr>
            <p:cNvCxnSpPr>
              <a:cxnSpLocks/>
            </p:cNvCxnSpPr>
            <p:nvPr/>
          </p:nvCxnSpPr>
          <p:spPr>
            <a:xfrm>
              <a:off x="4589245" y="3924000"/>
              <a:ext cx="0" cy="1440000"/>
            </a:xfrm>
            <a:prstGeom prst="straightConnector1">
              <a:avLst/>
            </a:prstGeom>
            <a:ln w="95250" cap="sq">
              <a:gradFill flip="none" rotWithShape="1">
                <a:gsLst>
                  <a:gs pos="0">
                    <a:schemeClr val="tx2">
                      <a:lumMod val="75000"/>
                    </a:schemeClr>
                  </a:gs>
                  <a:gs pos="66000">
                    <a:schemeClr val="tx2">
                      <a:lumMod val="75000"/>
                    </a:schemeClr>
                  </a:gs>
                  <a:gs pos="79000">
                    <a:schemeClr val="tx2">
                      <a:lumMod val="75000"/>
                    </a:schemeClr>
                  </a:gs>
                  <a:gs pos="87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bevel/>
              <a:headEnd type="triangle"/>
              <a:tailEnd type="none" w="sm" len="sm"/>
            </a:ln>
            <a:scene3d>
              <a:camera prst="orthographicFront"/>
              <a:lightRig rig="threePt" dir="t"/>
            </a:scene3d>
            <a:sp3d>
              <a:bevelT prst="angle"/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nyíllal 10">
              <a:extLst>
                <a:ext uri="{FF2B5EF4-FFF2-40B4-BE49-F238E27FC236}">
                  <a16:creationId xmlns:a16="http://schemas.microsoft.com/office/drawing/2014/main" id="{4A9C32F8-B025-23DD-B909-ECAB1CBA03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10657" y="4032000"/>
              <a:ext cx="0" cy="1440000"/>
            </a:xfrm>
            <a:prstGeom prst="straightConnector1">
              <a:avLst/>
            </a:prstGeom>
            <a:ln w="95250" cap="sq">
              <a:gradFill flip="none" rotWithShape="1">
                <a:gsLst>
                  <a:gs pos="0">
                    <a:schemeClr val="tx2">
                      <a:lumMod val="75000"/>
                    </a:schemeClr>
                  </a:gs>
                  <a:gs pos="66000">
                    <a:schemeClr val="tx2">
                      <a:lumMod val="75000"/>
                    </a:schemeClr>
                  </a:gs>
                  <a:gs pos="79000">
                    <a:schemeClr val="tx2">
                      <a:lumMod val="75000"/>
                    </a:schemeClr>
                  </a:gs>
                  <a:gs pos="87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bevel/>
              <a:headEnd type="triangle"/>
              <a:tailEnd type="none" w="sm" len="sm"/>
            </a:ln>
            <a:scene3d>
              <a:camera prst="orthographicFront"/>
              <a:lightRig rig="threePt" dir="t"/>
            </a:scene3d>
            <a:sp3d>
              <a:bevelT prst="angle"/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Szövegdoboz 11">
              <a:extLst>
                <a:ext uri="{FF2B5EF4-FFF2-40B4-BE49-F238E27FC236}">
                  <a16:creationId xmlns:a16="http://schemas.microsoft.com/office/drawing/2014/main" id="{EA993ABF-280F-5110-5F70-432C9FF82392}"/>
                </a:ext>
              </a:extLst>
            </p:cNvPr>
            <p:cNvSpPr txBox="1"/>
            <p:nvPr/>
          </p:nvSpPr>
          <p:spPr>
            <a:xfrm>
              <a:off x="1582655" y="2004461"/>
              <a:ext cx="6458338" cy="319842"/>
            </a:xfrm>
            <a:prstGeom prst="rect">
              <a:avLst/>
            </a:prstGeom>
            <a:solidFill>
              <a:srgbClr val="6B959A"/>
            </a:solidFill>
            <a:effectLst/>
            <a:scene3d>
              <a:camera prst="orthographicFront"/>
              <a:lightRig rig="threePt" dir="t"/>
            </a:scene3d>
            <a:sp3d>
              <a:bevelT w="0" h="0" prst="coolSlant"/>
            </a:sp3d>
          </p:spPr>
          <p:txBody>
            <a:bodyPr wrap="square" tIns="18000" bIns="18000" rtlCol="0" anchor="ctr" anchorCtr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indent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indent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indent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indent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/>
              <a:r>
                <a:rPr lang="hu-HU" sz="1400" b="1"/>
                <a:t>Egészségi állapotot meghatározó társadalmi tényezők</a:t>
              </a:r>
            </a:p>
          </p:txBody>
        </p:sp>
        <p:sp>
          <p:nvSpPr>
            <p:cNvPr id="14" name="Téglalap 12">
              <a:extLst>
                <a:ext uri="{FF2B5EF4-FFF2-40B4-BE49-F238E27FC236}">
                  <a16:creationId xmlns:a16="http://schemas.microsoft.com/office/drawing/2014/main" id="{494884F6-FB78-8EEE-C0A2-8A9D554BBF4D}"/>
                </a:ext>
              </a:extLst>
            </p:cNvPr>
            <p:cNvSpPr/>
            <p:nvPr/>
          </p:nvSpPr>
          <p:spPr>
            <a:xfrm>
              <a:off x="2800255" y="2989943"/>
              <a:ext cx="1332000" cy="432000"/>
            </a:xfrm>
            <a:prstGeom prst="rect">
              <a:avLst/>
            </a:prstGeom>
            <a:solidFill>
              <a:srgbClr val="AFA3A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indent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indent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indent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indent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9pPr>
            </a:lstStyle>
            <a:p>
              <a:pPr algn="ctr"/>
              <a:r>
                <a:rPr lang="hu-HU" sz="12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Egészség-kockázatok</a:t>
              </a:r>
              <a:endParaRPr lang="hu-HU" sz="14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15" name="Egyenes összekötő nyíllal 13">
              <a:extLst>
                <a:ext uri="{FF2B5EF4-FFF2-40B4-BE49-F238E27FC236}">
                  <a16:creationId xmlns:a16="http://schemas.microsoft.com/office/drawing/2014/main" id="{6B8FB8FC-0891-B9C2-49C6-5E7D8C120071}"/>
                </a:ext>
              </a:extLst>
            </p:cNvPr>
            <p:cNvCxnSpPr>
              <a:cxnSpLocks/>
            </p:cNvCxnSpPr>
            <p:nvPr/>
          </p:nvCxnSpPr>
          <p:spPr>
            <a:xfrm>
              <a:off x="2598055" y="3307493"/>
              <a:ext cx="360000" cy="0"/>
            </a:xfrm>
            <a:prstGeom prst="straightConnector1">
              <a:avLst/>
            </a:prstGeom>
            <a:ln w="730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églalap 14">
              <a:extLst>
                <a:ext uri="{FF2B5EF4-FFF2-40B4-BE49-F238E27FC236}">
                  <a16:creationId xmlns:a16="http://schemas.microsoft.com/office/drawing/2014/main" id="{3096E6DB-DD64-714B-5F56-5F778A9E2C5B}"/>
                </a:ext>
              </a:extLst>
            </p:cNvPr>
            <p:cNvSpPr/>
            <p:nvPr/>
          </p:nvSpPr>
          <p:spPr>
            <a:xfrm>
              <a:off x="1602823" y="3084287"/>
              <a:ext cx="1080000" cy="432000"/>
            </a:xfrm>
            <a:prstGeom prst="rect">
              <a:avLst/>
            </a:prstGeom>
            <a:solidFill>
              <a:srgbClr val="AFA3A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indent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indent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indent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indent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9pPr>
            </a:lstStyle>
            <a:p>
              <a:pPr algn="ctr"/>
              <a:r>
                <a:rPr lang="hu-HU" sz="1050">
                  <a:solidFill>
                    <a:srgbClr val="C00000"/>
                  </a:solidFill>
                </a:rPr>
                <a:t>Egészség-ügy</a:t>
              </a:r>
              <a:endParaRPr lang="hu-HU" sz="110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7167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C9798-02F0-043E-DBCC-E0340AA7B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>
            <a:extLst>
              <a:ext uri="{FF2B5EF4-FFF2-40B4-BE49-F238E27FC236}">
                <a16:creationId xmlns:a16="http://schemas.microsoft.com/office/drawing/2014/main" id="{84126FBD-C950-DCEC-C719-C424AD3EF19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0" y="165100"/>
            <a:ext cx="12192000" cy="778329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50412C"/>
                </a:solidFill>
              </a:rPr>
              <a:t>A </a:t>
            </a:r>
            <a:r>
              <a:rPr lang="en-US" altLang="en-US" sz="4800" dirty="0" err="1">
                <a:solidFill>
                  <a:srgbClr val="50412C"/>
                </a:solidFill>
              </a:rPr>
              <a:t>kormányzati</a:t>
            </a:r>
            <a:r>
              <a:rPr lang="en-US" altLang="en-US" sz="4800" dirty="0">
                <a:solidFill>
                  <a:srgbClr val="50412C"/>
                </a:solidFill>
              </a:rPr>
              <a:t> </a:t>
            </a:r>
            <a:r>
              <a:rPr lang="en-US" altLang="en-US" sz="4800" dirty="0" err="1">
                <a:solidFill>
                  <a:srgbClr val="50412C"/>
                </a:solidFill>
              </a:rPr>
              <a:t>egészségpolitika</a:t>
            </a:r>
            <a:r>
              <a:rPr lang="en-US" altLang="en-US" sz="4800" dirty="0">
                <a:solidFill>
                  <a:srgbClr val="50412C"/>
                </a:solidFill>
              </a:rPr>
              <a:t> </a:t>
            </a:r>
            <a:r>
              <a:rPr lang="en-US" altLang="en-US" sz="4800" dirty="0" err="1">
                <a:solidFill>
                  <a:srgbClr val="50412C"/>
                </a:solidFill>
              </a:rPr>
              <a:t>motivációja</a:t>
            </a:r>
            <a:endParaRPr lang="en-US" altLang="en-US" sz="4800" dirty="0">
              <a:solidFill>
                <a:srgbClr val="50412C"/>
              </a:solidFill>
            </a:endParaRPr>
          </a:p>
        </p:txBody>
      </p:sp>
      <p:sp>
        <p:nvSpPr>
          <p:cNvPr id="11267" name="Tartalom helye 2">
            <a:extLst>
              <a:ext uri="{FF2B5EF4-FFF2-40B4-BE49-F238E27FC236}">
                <a16:creationId xmlns:a16="http://schemas.microsoft.com/office/drawing/2014/main" id="{F65E3D00-78DA-A061-59E9-8C416D796FF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498475" y="1077913"/>
            <a:ext cx="11388725" cy="5654675"/>
          </a:xfrm>
        </p:spPr>
        <p:txBody>
          <a:bodyPr/>
          <a:lstStyle/>
          <a:p>
            <a:pPr eaLnBrk="1" hangingPunct="1">
              <a:spcBef>
                <a:spcPts val="1300"/>
              </a:spcBef>
              <a:buClr>
                <a:srgbClr val="4D7C84"/>
              </a:buClr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rgbClr val="50412C"/>
                </a:solidFill>
              </a:rPr>
              <a:t>A </a:t>
            </a:r>
            <a:r>
              <a:rPr lang="en-US" altLang="en-US" sz="2800" dirty="0" err="1">
                <a:solidFill>
                  <a:srgbClr val="50412C"/>
                </a:solidFill>
              </a:rPr>
              <a:t>Nemzeti</a:t>
            </a:r>
            <a:r>
              <a:rPr lang="en-US" altLang="en-US" sz="2800" dirty="0">
                <a:solidFill>
                  <a:srgbClr val="50412C"/>
                </a:solidFill>
              </a:rPr>
              <a:t> </a:t>
            </a:r>
            <a:r>
              <a:rPr lang="en-US" altLang="en-US" sz="2800" dirty="0" err="1">
                <a:solidFill>
                  <a:srgbClr val="50412C"/>
                </a:solidFill>
              </a:rPr>
              <a:t>Együttbűnözés</a:t>
            </a:r>
            <a:r>
              <a:rPr lang="en-US" altLang="en-US" sz="2800" dirty="0">
                <a:solidFill>
                  <a:srgbClr val="50412C"/>
                </a:solidFill>
              </a:rPr>
              <a:t> </a:t>
            </a:r>
            <a:r>
              <a:rPr lang="en-US" altLang="en-US" sz="2800" dirty="0" err="1">
                <a:solidFill>
                  <a:srgbClr val="50412C"/>
                </a:solidFill>
              </a:rPr>
              <a:t>Rendszerében</a:t>
            </a:r>
            <a:r>
              <a:rPr lang="en-US" altLang="en-US" sz="2800" dirty="0">
                <a:solidFill>
                  <a:srgbClr val="50412C"/>
                </a:solidFill>
              </a:rPr>
              <a:t> </a:t>
            </a:r>
            <a:r>
              <a:rPr lang="en-US" altLang="en-US" sz="2800" dirty="0" err="1">
                <a:solidFill>
                  <a:srgbClr val="50412C"/>
                </a:solidFill>
              </a:rPr>
              <a:t>az</a:t>
            </a:r>
            <a:r>
              <a:rPr lang="en-US" altLang="en-US" sz="2800" dirty="0">
                <a:solidFill>
                  <a:srgbClr val="50412C"/>
                </a:solidFill>
              </a:rPr>
              <a:t> </a:t>
            </a:r>
            <a:r>
              <a:rPr lang="en-US" altLang="en-US" sz="2800" dirty="0" err="1">
                <a:solidFill>
                  <a:srgbClr val="50412C"/>
                </a:solidFill>
              </a:rPr>
              <a:t>egészségügyi</a:t>
            </a:r>
            <a:r>
              <a:rPr lang="en-US" altLang="en-US" sz="2800" dirty="0">
                <a:solidFill>
                  <a:srgbClr val="50412C"/>
                </a:solidFill>
              </a:rPr>
              <a:t> </a:t>
            </a:r>
            <a:r>
              <a:rPr lang="en-US" altLang="en-US" sz="2800" dirty="0" err="1">
                <a:solidFill>
                  <a:srgbClr val="50412C"/>
                </a:solidFill>
              </a:rPr>
              <a:t>intézkedéseknek</a:t>
            </a:r>
            <a:r>
              <a:rPr lang="en-US" altLang="en-US" sz="2800" dirty="0">
                <a:solidFill>
                  <a:srgbClr val="50412C"/>
                </a:solidFill>
              </a:rPr>
              <a:t> </a:t>
            </a:r>
          </a:p>
          <a:p>
            <a:pPr lvl="1" eaLnBrk="1" hangingPunct="1">
              <a:spcBef>
                <a:spcPts val="1300"/>
              </a:spcBef>
              <a:buClr>
                <a:srgbClr val="4D7C84"/>
              </a:buClr>
              <a:buFont typeface="Wingdings" pitchFamily="2" charset="2"/>
              <a:buChar char="§"/>
            </a:pPr>
            <a:r>
              <a:rPr lang="en-US" altLang="en-US" sz="2800" b="1" dirty="0" err="1">
                <a:solidFill>
                  <a:srgbClr val="C00000"/>
                </a:solidFill>
              </a:rPr>
              <a:t>nincsenek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egészségügyi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szakpolitikai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motivációi</a:t>
            </a:r>
            <a:r>
              <a:rPr lang="en-US" altLang="en-US" sz="2800" b="1" dirty="0">
                <a:solidFill>
                  <a:srgbClr val="C00000"/>
                </a:solidFill>
              </a:rPr>
              <a:t>,                                  </a:t>
            </a:r>
          </a:p>
          <a:p>
            <a:pPr lvl="1" eaLnBrk="1" hangingPunct="1">
              <a:spcBef>
                <a:spcPts val="1300"/>
              </a:spcBef>
              <a:buClr>
                <a:srgbClr val="4D7C84"/>
              </a:buClr>
              <a:buFont typeface="Wingdings" pitchFamily="2" charset="2"/>
              <a:buChar char="§"/>
            </a:pPr>
            <a:r>
              <a:rPr lang="en-US" altLang="en-US" sz="2800" b="1" dirty="0" err="1">
                <a:solidFill>
                  <a:srgbClr val="C00000"/>
                </a:solidFill>
              </a:rPr>
              <a:t>hanem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csak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egészségügyi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szakpolitikai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következményei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vannak</a:t>
            </a:r>
            <a:r>
              <a:rPr lang="en-US" altLang="en-US" sz="2800" dirty="0">
                <a:solidFill>
                  <a:srgbClr val="C00000"/>
                </a:solidFill>
              </a:rPr>
              <a:t>.</a:t>
            </a:r>
          </a:p>
          <a:p>
            <a:pPr eaLnBrk="1" hangingPunct="1">
              <a:spcBef>
                <a:spcPts val="1300"/>
              </a:spcBef>
              <a:buClr>
                <a:srgbClr val="4D7C84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50412C"/>
                </a:solidFill>
              </a:rPr>
              <a:t>A NER </a:t>
            </a:r>
            <a:r>
              <a:rPr lang="en-US" altLang="en-US" sz="2800" b="1" dirty="0" err="1">
                <a:solidFill>
                  <a:srgbClr val="50412C"/>
                </a:solidFill>
              </a:rPr>
              <a:t>egészségügyi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intézkedéseinek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motivációi</a:t>
            </a:r>
            <a:r>
              <a:rPr lang="en-US" altLang="en-US" sz="2800" b="1" dirty="0">
                <a:solidFill>
                  <a:srgbClr val="50412C"/>
                </a:solidFill>
              </a:rPr>
              <a:t>:</a:t>
            </a:r>
          </a:p>
          <a:p>
            <a:pPr marL="1122363" lvl="1" indent="-514350" eaLnBrk="1" hangingPunct="1">
              <a:spcBef>
                <a:spcPts val="1300"/>
              </a:spcBef>
              <a:buClr>
                <a:srgbClr val="4D7C84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 err="1">
                <a:solidFill>
                  <a:srgbClr val="50412C"/>
                </a:solidFill>
              </a:rPr>
              <a:t>forráskivonás</a:t>
            </a:r>
            <a:r>
              <a:rPr lang="en-US" altLang="en-US" sz="2800" b="1" dirty="0">
                <a:solidFill>
                  <a:srgbClr val="50412C"/>
                </a:solidFill>
              </a:rPr>
              <a:t>;</a:t>
            </a:r>
            <a:endParaRPr lang="en-US" altLang="en-US" sz="3700" b="1" dirty="0">
              <a:solidFill>
                <a:schemeClr val="tx1"/>
              </a:solidFill>
            </a:endParaRPr>
          </a:p>
          <a:p>
            <a:pPr marL="1122363" lvl="1" indent="-514350" eaLnBrk="1" hangingPunct="1">
              <a:spcBef>
                <a:spcPts val="1300"/>
              </a:spcBef>
              <a:buClr>
                <a:srgbClr val="4D7C84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 err="1">
                <a:solidFill>
                  <a:srgbClr val="50412C"/>
                </a:solidFill>
              </a:rPr>
              <a:t>járadékszedés</a:t>
            </a:r>
            <a:r>
              <a:rPr lang="en-US" altLang="en-US" sz="2800" b="1" dirty="0">
                <a:solidFill>
                  <a:srgbClr val="50412C"/>
                </a:solidFill>
              </a:rPr>
              <a:t>, </a:t>
            </a:r>
            <a:r>
              <a:rPr lang="en-US" altLang="en-US" sz="2800" b="1" dirty="0" err="1">
                <a:solidFill>
                  <a:srgbClr val="50412C"/>
                </a:solidFill>
              </a:rPr>
              <a:t>lopás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és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rablás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az</a:t>
            </a:r>
            <a:r>
              <a:rPr lang="en-US" altLang="en-US" sz="2800" b="1" dirty="0">
                <a:solidFill>
                  <a:srgbClr val="50412C"/>
                </a:solidFill>
              </a:rPr>
              <a:t> Orbán-</a:t>
            </a:r>
            <a:r>
              <a:rPr lang="en-US" altLang="en-US" sz="2800" b="1" dirty="0" err="1">
                <a:solidFill>
                  <a:srgbClr val="50412C"/>
                </a:solidFill>
              </a:rPr>
              <a:t>klán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és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kliensei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számára</a:t>
            </a:r>
            <a:r>
              <a:rPr lang="en-US" altLang="en-US" sz="2800" b="1" dirty="0">
                <a:solidFill>
                  <a:srgbClr val="50412C"/>
                </a:solidFill>
              </a:rPr>
              <a:t>;</a:t>
            </a:r>
            <a:endParaRPr lang="en-US" altLang="en-US" sz="3700" b="1" dirty="0">
              <a:solidFill>
                <a:srgbClr val="50412C"/>
              </a:solidFill>
            </a:endParaRPr>
          </a:p>
          <a:p>
            <a:pPr marL="1122363" lvl="1" indent="-514350" eaLnBrk="1" hangingPunct="1">
              <a:spcBef>
                <a:spcPts val="1300"/>
              </a:spcBef>
              <a:buClr>
                <a:srgbClr val="4D7C84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 err="1">
                <a:solidFill>
                  <a:srgbClr val="50412C"/>
                </a:solidFill>
              </a:rPr>
              <a:t>az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egészségügy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szereplőinek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hatalmi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eszközökkel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történő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megregulázása</a:t>
            </a:r>
            <a:r>
              <a:rPr lang="en-US" altLang="en-US" sz="2800" b="1" dirty="0">
                <a:solidFill>
                  <a:srgbClr val="50412C"/>
                </a:solidFill>
              </a:rPr>
              <a:t>; </a:t>
            </a:r>
            <a:r>
              <a:rPr lang="en-US" altLang="en-US" sz="2800" b="1" dirty="0" err="1">
                <a:solidFill>
                  <a:srgbClr val="50412C"/>
                </a:solidFill>
              </a:rPr>
              <a:t>autonómintézményeinek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korlátozása</a:t>
            </a:r>
            <a:r>
              <a:rPr lang="en-US" altLang="en-US" sz="2800" b="1" dirty="0">
                <a:solidFill>
                  <a:srgbClr val="50412C"/>
                </a:solidFill>
              </a:rPr>
              <a:t>, </a:t>
            </a:r>
            <a:r>
              <a:rPr lang="en-US" altLang="en-US" sz="2800" b="1" dirty="0" err="1">
                <a:solidFill>
                  <a:srgbClr val="50412C"/>
                </a:solidFill>
              </a:rPr>
              <a:t>az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egészségügy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szakmai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kérdésből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rendészeti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kérdéssé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tétele</a:t>
            </a:r>
            <a:r>
              <a:rPr lang="en-US" altLang="en-US" sz="2800" b="1" dirty="0">
                <a:solidFill>
                  <a:srgbClr val="50412C"/>
                </a:solidFill>
              </a:rPr>
              <a:t>.</a:t>
            </a:r>
            <a:endParaRPr lang="en-US" altLang="en-US" sz="3700" b="1" dirty="0">
              <a:solidFill>
                <a:srgbClr val="50412C"/>
              </a:solidFill>
            </a:endParaRPr>
          </a:p>
          <a:p>
            <a:pPr eaLnBrk="1" hangingPunct="1">
              <a:spcBef>
                <a:spcPts val="1300"/>
              </a:spcBef>
              <a:buClr>
                <a:srgbClr val="4D7C84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C00000"/>
                </a:solidFill>
              </a:rPr>
              <a:t>A </a:t>
            </a:r>
            <a:r>
              <a:rPr lang="en-US" altLang="en-US" sz="2800" b="1" dirty="0" err="1">
                <a:solidFill>
                  <a:srgbClr val="C00000"/>
                </a:solidFill>
              </a:rPr>
              <a:t>következmények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katasztrofálisak</a:t>
            </a:r>
            <a:r>
              <a:rPr lang="en-US" altLang="en-US" sz="2800" b="1" dirty="0">
                <a:solidFill>
                  <a:srgbClr val="C00000"/>
                </a:solidFill>
              </a:rPr>
              <a:t>: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5933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FE4E28-5332-315F-C040-FB91BF5C9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50412C"/>
                </a:solidFill>
              </a:rPr>
              <a:t>1. Forráskivonás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7CE7EE4-D91B-4CC4-188E-EE46822144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5174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ím 1">
            <a:extLst>
              <a:ext uri="{FF2B5EF4-FFF2-40B4-BE49-F238E27FC236}">
                <a16:creationId xmlns:a16="http://schemas.microsoft.com/office/drawing/2014/main" id="{6C1093A1-93E6-E3BC-7415-8E4B1C0FA1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9733" y="87084"/>
            <a:ext cx="11385211" cy="601817"/>
          </a:xfrm>
        </p:spPr>
        <p:txBody>
          <a:bodyPr>
            <a:noAutofit/>
          </a:bodyPr>
          <a:lstStyle/>
          <a:p>
            <a:pPr algn="l" defTabSz="1206500" eaLnBrk="1" hangingPunct="1"/>
            <a:r>
              <a:rPr lang="en-US" altLang="en-US" sz="3600" dirty="0"/>
              <a:t>1. </a:t>
            </a:r>
            <a:r>
              <a:rPr lang="en-US" altLang="en-US" sz="3600" dirty="0" err="1"/>
              <a:t>Forráskivonás</a:t>
            </a:r>
            <a:r>
              <a:rPr lang="en-US" altLang="en-US" sz="3600" dirty="0"/>
              <a:t> (1)</a:t>
            </a:r>
          </a:p>
        </p:txBody>
      </p:sp>
      <p:sp>
        <p:nvSpPr>
          <p:cNvPr id="13315" name="Tartalom helye 2">
            <a:extLst>
              <a:ext uri="{FF2B5EF4-FFF2-40B4-BE49-F238E27FC236}">
                <a16:creationId xmlns:a16="http://schemas.microsoft.com/office/drawing/2014/main" id="{BFFC46D6-8DBE-7E67-DF19-04E191E1DB6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29733" y="774700"/>
            <a:ext cx="11773580" cy="6088222"/>
          </a:xfrm>
        </p:spPr>
        <p:txBody>
          <a:bodyPr/>
          <a:lstStyle/>
          <a:p>
            <a:pPr algn="just" eaLnBrk="1" hangingPunct="1">
              <a:spcBef>
                <a:spcPts val="300"/>
              </a:spcBef>
              <a:buFont typeface="Wingdings" pitchFamily="2" charset="2"/>
              <a:buChar char="Ø"/>
            </a:pPr>
            <a:r>
              <a:rPr lang="en-US" altLang="en-US" sz="2200" dirty="0">
                <a:solidFill>
                  <a:schemeClr val="tx1"/>
                </a:solidFill>
              </a:rPr>
              <a:t>2022-ben, </a:t>
            </a:r>
            <a:r>
              <a:rPr lang="en-US" altLang="en-US" sz="2200" dirty="0" err="1">
                <a:solidFill>
                  <a:schemeClr val="tx1"/>
                </a:solidFill>
              </a:rPr>
              <a:t>az</a:t>
            </a:r>
            <a:r>
              <a:rPr lang="en-US" altLang="en-US" sz="2200" dirty="0">
                <a:solidFill>
                  <a:schemeClr val="tx1"/>
                </a:solidFill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</a:rPr>
              <a:t>egy</a:t>
            </a:r>
            <a:r>
              <a:rPr lang="en-US" altLang="en-US" sz="2200" b="1" dirty="0">
                <a:solidFill>
                  <a:schemeClr val="tx1"/>
                </a:solidFill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</a:rPr>
              <a:t>főre</a:t>
            </a:r>
            <a:r>
              <a:rPr lang="en-US" altLang="en-US" sz="2200" b="1" dirty="0">
                <a:solidFill>
                  <a:schemeClr val="tx1"/>
                </a:solidFill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</a:rPr>
              <a:t>jutó</a:t>
            </a:r>
            <a:r>
              <a:rPr lang="en-US" altLang="en-US" sz="2200" b="1" dirty="0">
                <a:solidFill>
                  <a:schemeClr val="tx1"/>
                </a:solidFill>
              </a:rPr>
              <a:t> </a:t>
            </a:r>
            <a:r>
              <a:rPr lang="en-US" altLang="en-US" sz="2200" dirty="0">
                <a:solidFill>
                  <a:schemeClr val="tx1"/>
                </a:solidFill>
              </a:rPr>
              <a:t>1 867 EUR </a:t>
            </a:r>
            <a:r>
              <a:rPr lang="en-US" altLang="en-US" sz="2200" dirty="0" err="1">
                <a:solidFill>
                  <a:schemeClr val="tx1"/>
                </a:solidFill>
              </a:rPr>
              <a:t>összeggel</a:t>
            </a:r>
            <a:r>
              <a:rPr lang="en-US" altLang="en-US" sz="2200" dirty="0">
                <a:solidFill>
                  <a:schemeClr val="tx1"/>
                </a:solidFill>
              </a:rPr>
              <a:t>, </a:t>
            </a:r>
            <a:r>
              <a:rPr lang="en-US" altLang="en-US" sz="2200" dirty="0" err="1">
                <a:solidFill>
                  <a:schemeClr val="tx1"/>
                </a:solidFill>
              </a:rPr>
              <a:t>Magyarországon</a:t>
            </a:r>
            <a:r>
              <a:rPr lang="en-US" altLang="en-US" sz="2200" dirty="0">
                <a:solidFill>
                  <a:schemeClr val="tx1"/>
                </a:solidFill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</a:rPr>
              <a:t>az</a:t>
            </a:r>
            <a:r>
              <a:rPr lang="en-US" altLang="en-US" sz="2200" dirty="0">
                <a:solidFill>
                  <a:schemeClr val="tx1"/>
                </a:solidFill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</a:rPr>
              <a:t>összes</a:t>
            </a:r>
            <a:r>
              <a:rPr lang="en-US" altLang="en-US" sz="2200" dirty="0">
                <a:solidFill>
                  <a:schemeClr val="tx1"/>
                </a:solidFill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</a:rPr>
              <a:t>egészségügyi</a:t>
            </a:r>
            <a:r>
              <a:rPr lang="en-US" altLang="en-US" sz="2200" b="1" dirty="0">
                <a:solidFill>
                  <a:schemeClr val="tx1"/>
                </a:solidFill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</a:rPr>
              <a:t>kiadás</a:t>
            </a:r>
            <a:r>
              <a:rPr lang="en-US" altLang="en-US" sz="2200" b="1" dirty="0">
                <a:solidFill>
                  <a:schemeClr val="tx1"/>
                </a:solidFill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</a:rPr>
              <a:t>az</a:t>
            </a:r>
            <a:r>
              <a:rPr lang="en-US" altLang="en-US" sz="2200" b="1" dirty="0">
                <a:solidFill>
                  <a:schemeClr val="tx1"/>
                </a:solidFill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</a:rPr>
              <a:t>uniós</a:t>
            </a:r>
            <a:r>
              <a:rPr lang="en-US" altLang="en-US" sz="2200" b="1" dirty="0">
                <a:solidFill>
                  <a:schemeClr val="tx1"/>
                </a:solidFill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</a:rPr>
              <a:t>átlag</a:t>
            </a:r>
            <a:r>
              <a:rPr lang="en-US" altLang="en-US" sz="2200" b="1" dirty="0">
                <a:solidFill>
                  <a:schemeClr val="tx1"/>
                </a:solidFill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</a:rPr>
              <a:t>felét</a:t>
            </a:r>
            <a:r>
              <a:rPr lang="hu-HU" altLang="en-US" sz="2200" b="1" dirty="0">
                <a:solidFill>
                  <a:schemeClr val="tx1"/>
                </a:solidFill>
              </a:rPr>
              <a:t> sem éri el </a:t>
            </a:r>
            <a:r>
              <a:rPr lang="hu-HU" altLang="en-US" sz="2200" dirty="0">
                <a:solidFill>
                  <a:schemeClr val="tx1"/>
                </a:solidFill>
              </a:rPr>
              <a:t>(4028 EUR) (</a:t>
            </a:r>
            <a:r>
              <a:rPr lang="hu-HU" altLang="en-US" sz="2200" dirty="0" err="1">
                <a:solidFill>
                  <a:schemeClr val="tx1"/>
                </a:solidFill>
              </a:rPr>
              <a:t>állami+magán</a:t>
            </a:r>
            <a:r>
              <a:rPr lang="hu-HU" altLang="en-US" sz="2200" dirty="0">
                <a:solidFill>
                  <a:schemeClr val="tx1"/>
                </a:solidFill>
              </a:rPr>
              <a:t>)</a:t>
            </a:r>
            <a:endParaRPr lang="en-US" altLang="en-US" sz="2200" dirty="0">
              <a:solidFill>
                <a:schemeClr val="tx1"/>
              </a:solidFill>
            </a:endParaRPr>
          </a:p>
          <a:p>
            <a:pPr algn="just" eaLnBrk="1" hangingPunct="1">
              <a:spcBef>
                <a:spcPts val="300"/>
              </a:spcBef>
              <a:buFont typeface="Wingdings" pitchFamily="2" charset="2"/>
              <a:buChar char="Ø"/>
            </a:pPr>
            <a:r>
              <a:rPr lang="en-US" altLang="en-US" sz="2200" dirty="0">
                <a:solidFill>
                  <a:schemeClr val="tx1"/>
                </a:solidFill>
              </a:rPr>
              <a:t>2022-ben </a:t>
            </a:r>
            <a:r>
              <a:rPr lang="en-US" altLang="en-US" sz="2200" b="1" dirty="0" err="1">
                <a:solidFill>
                  <a:schemeClr val="tx1"/>
                </a:solidFill>
              </a:rPr>
              <a:t>Magyarországon</a:t>
            </a:r>
            <a:r>
              <a:rPr lang="en-US" altLang="en-US" sz="2200" dirty="0">
                <a:solidFill>
                  <a:schemeClr val="tx1"/>
                </a:solidFill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</a:rPr>
              <a:t>az</a:t>
            </a:r>
            <a:r>
              <a:rPr lang="en-US" altLang="en-US" sz="2200" b="1" dirty="0">
                <a:solidFill>
                  <a:schemeClr val="tx1"/>
                </a:solidFill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</a:rPr>
              <a:t>állami</a:t>
            </a:r>
            <a:r>
              <a:rPr lang="en-US" altLang="en-US" sz="2200" b="1" dirty="0">
                <a:solidFill>
                  <a:schemeClr val="tx1"/>
                </a:solidFill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</a:rPr>
              <a:t>kiadások</a:t>
            </a:r>
            <a:r>
              <a:rPr lang="en-US" altLang="en-US" sz="2200" b="1" dirty="0">
                <a:solidFill>
                  <a:schemeClr val="tx1"/>
                </a:solidFill>
              </a:rPr>
              <a:t> GDP 4,9%-a volt, </a:t>
            </a:r>
            <a:r>
              <a:rPr lang="en-US" altLang="en-US" sz="2200" b="1" dirty="0" err="1">
                <a:solidFill>
                  <a:schemeClr val="tx1"/>
                </a:solidFill>
              </a:rPr>
              <a:t>az</a:t>
            </a:r>
            <a:r>
              <a:rPr lang="en-US" altLang="en-US" sz="2200" b="1" dirty="0">
                <a:solidFill>
                  <a:schemeClr val="tx1"/>
                </a:solidFill>
              </a:rPr>
              <a:t> EU </a:t>
            </a:r>
            <a:r>
              <a:rPr lang="en-US" altLang="en-US" sz="2200" b="1" dirty="0" err="1">
                <a:solidFill>
                  <a:schemeClr val="tx1"/>
                </a:solidFill>
              </a:rPr>
              <a:t>átlaga</a:t>
            </a:r>
            <a:r>
              <a:rPr lang="en-US" altLang="en-US" sz="2200" b="1" dirty="0">
                <a:solidFill>
                  <a:schemeClr val="tx1"/>
                </a:solidFill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</a:rPr>
              <a:t>viszont</a:t>
            </a:r>
            <a:r>
              <a:rPr lang="en-US" altLang="en-US" sz="2200" b="1" dirty="0">
                <a:solidFill>
                  <a:schemeClr val="tx1"/>
                </a:solidFill>
              </a:rPr>
              <a:t> 8,8%; </a:t>
            </a:r>
            <a:r>
              <a:rPr lang="hu-HU" altLang="en-US" sz="2200" dirty="0">
                <a:solidFill>
                  <a:schemeClr val="tx1"/>
                </a:solidFill>
              </a:rPr>
              <a:t>r</a:t>
            </a:r>
            <a:r>
              <a:rPr lang="en-US" altLang="en-US" sz="2200" dirty="0" err="1">
                <a:solidFill>
                  <a:schemeClr val="tx1"/>
                </a:solidFill>
              </a:rPr>
              <a:t>áadásul</a:t>
            </a:r>
            <a:r>
              <a:rPr lang="en-US" altLang="en-US" sz="2200" dirty="0">
                <a:solidFill>
                  <a:schemeClr val="tx1"/>
                </a:solidFill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</a:rPr>
              <a:t>az</a:t>
            </a:r>
            <a:r>
              <a:rPr lang="en-US" altLang="en-US" sz="2200" dirty="0">
                <a:solidFill>
                  <a:schemeClr val="tx1"/>
                </a:solidFill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</a:rPr>
              <a:t>egy</a:t>
            </a:r>
            <a:r>
              <a:rPr lang="en-US" altLang="en-US" sz="2200" dirty="0">
                <a:solidFill>
                  <a:schemeClr val="tx1"/>
                </a:solidFill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</a:rPr>
              <a:t>főre</a:t>
            </a:r>
            <a:r>
              <a:rPr lang="en-US" altLang="en-US" sz="2200" dirty="0">
                <a:solidFill>
                  <a:schemeClr val="tx1"/>
                </a:solidFill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</a:rPr>
              <a:t>jutó</a:t>
            </a:r>
            <a:r>
              <a:rPr lang="en-US" altLang="en-US" sz="2200" dirty="0">
                <a:solidFill>
                  <a:schemeClr val="tx1"/>
                </a:solidFill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</a:rPr>
              <a:t>magyar</a:t>
            </a:r>
            <a:r>
              <a:rPr lang="en-US" altLang="en-US" sz="2200" dirty="0">
                <a:solidFill>
                  <a:schemeClr val="tx1"/>
                </a:solidFill>
              </a:rPr>
              <a:t> GDP (27 </a:t>
            </a:r>
            <a:r>
              <a:rPr lang="en-US" altLang="en-US" sz="2200" dirty="0" err="1">
                <a:solidFill>
                  <a:schemeClr val="tx1"/>
                </a:solidFill>
              </a:rPr>
              <a:t>ezer</a:t>
            </a:r>
            <a:r>
              <a:rPr lang="en-US" altLang="en-US" sz="2200" dirty="0">
                <a:solidFill>
                  <a:schemeClr val="tx1"/>
                </a:solidFill>
              </a:rPr>
              <a:t> euro) </a:t>
            </a:r>
            <a:r>
              <a:rPr lang="en-US" altLang="en-US" sz="2200" dirty="0" err="1">
                <a:solidFill>
                  <a:schemeClr val="tx1"/>
                </a:solidFill>
              </a:rPr>
              <a:t>jelentősen</a:t>
            </a:r>
            <a:r>
              <a:rPr lang="en-US" altLang="en-US" sz="2200" dirty="0">
                <a:solidFill>
                  <a:schemeClr val="tx1"/>
                </a:solidFill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</a:rPr>
              <a:t>elmarad</a:t>
            </a:r>
            <a:r>
              <a:rPr lang="en-US" altLang="en-US" sz="2200" dirty="0">
                <a:solidFill>
                  <a:schemeClr val="tx1"/>
                </a:solidFill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</a:rPr>
              <a:t>az</a:t>
            </a:r>
            <a:r>
              <a:rPr lang="en-US" altLang="en-US" sz="2200" dirty="0">
                <a:solidFill>
                  <a:schemeClr val="tx1"/>
                </a:solidFill>
              </a:rPr>
              <a:t> EU </a:t>
            </a:r>
            <a:r>
              <a:rPr lang="en-US" altLang="en-US" sz="2200" dirty="0" err="1">
                <a:solidFill>
                  <a:schemeClr val="tx1"/>
                </a:solidFill>
              </a:rPr>
              <a:t>átlagtól</a:t>
            </a:r>
            <a:r>
              <a:rPr lang="en-US" altLang="en-US" sz="2200" dirty="0">
                <a:solidFill>
                  <a:schemeClr val="tx1"/>
                </a:solidFill>
              </a:rPr>
              <a:t> (35 </a:t>
            </a:r>
            <a:r>
              <a:rPr lang="en-US" altLang="en-US" sz="2200" dirty="0" err="1">
                <a:solidFill>
                  <a:schemeClr val="tx1"/>
                </a:solidFill>
              </a:rPr>
              <a:t>ezer</a:t>
            </a:r>
            <a:r>
              <a:rPr lang="en-US" altLang="en-US" sz="2200" dirty="0">
                <a:solidFill>
                  <a:schemeClr val="tx1"/>
                </a:solidFill>
              </a:rPr>
              <a:t> euro), </a:t>
            </a:r>
            <a:r>
              <a:rPr lang="en-US" altLang="en-US" sz="2200" dirty="0" err="1">
                <a:solidFill>
                  <a:schemeClr val="tx1"/>
                </a:solidFill>
              </a:rPr>
              <a:t>miközben</a:t>
            </a:r>
            <a:r>
              <a:rPr lang="en-US" altLang="en-US" sz="2200" dirty="0">
                <a:solidFill>
                  <a:schemeClr val="tx1"/>
                </a:solidFill>
              </a:rPr>
              <a:t> a </a:t>
            </a:r>
            <a:r>
              <a:rPr lang="en-US" altLang="en-US" sz="2200" dirty="0" err="1">
                <a:solidFill>
                  <a:schemeClr val="tx1"/>
                </a:solidFill>
              </a:rPr>
              <a:t>kiadások</a:t>
            </a:r>
            <a:r>
              <a:rPr lang="en-US" altLang="en-US" sz="2200" dirty="0">
                <a:solidFill>
                  <a:schemeClr val="tx1"/>
                </a:solidFill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</a:rPr>
              <a:t>nem</a:t>
            </a:r>
            <a:r>
              <a:rPr lang="en-US" altLang="en-US" sz="2200" dirty="0">
                <a:solidFill>
                  <a:schemeClr val="tx1"/>
                </a:solidFill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</a:rPr>
              <a:t>kis</a:t>
            </a:r>
            <a:r>
              <a:rPr lang="en-US" altLang="en-US" sz="2200" dirty="0">
                <a:solidFill>
                  <a:schemeClr val="tx1"/>
                </a:solidFill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</a:rPr>
              <a:t>része</a:t>
            </a:r>
            <a:r>
              <a:rPr lang="en-US" altLang="en-US" sz="2200" dirty="0">
                <a:solidFill>
                  <a:schemeClr val="tx1"/>
                </a:solidFill>
              </a:rPr>
              <a:t> EU </a:t>
            </a:r>
            <a:r>
              <a:rPr lang="en-US" altLang="en-US" sz="2200" dirty="0" err="1">
                <a:solidFill>
                  <a:schemeClr val="tx1"/>
                </a:solidFill>
              </a:rPr>
              <a:t>árszínvonalú</a:t>
            </a:r>
            <a:r>
              <a:rPr lang="hu-HU" altLang="en-US" sz="2200" dirty="0">
                <a:solidFill>
                  <a:schemeClr val="tx1"/>
                </a:solidFill>
              </a:rPr>
              <a:t>;</a:t>
            </a:r>
          </a:p>
          <a:p>
            <a:pPr marL="766763" lvl="1" indent="-280988" algn="just" eaLnBrk="1" hangingPunct="1">
              <a:spcBef>
                <a:spcPts val="300"/>
              </a:spcBef>
              <a:buFont typeface="Wingdings" pitchFamily="2" charset="2"/>
              <a:buChar char="§"/>
            </a:pPr>
            <a:r>
              <a:rPr lang="hu-HU" sz="2200" kern="12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200" dirty="0" err="1">
                <a:solidFill>
                  <a:schemeClr val="tx1"/>
                </a:solidFill>
              </a:rPr>
              <a:t>gy</a:t>
            </a:r>
            <a:r>
              <a:rPr lang="en-US" altLang="en-US" sz="2200" dirty="0">
                <a:solidFill>
                  <a:schemeClr val="tx1"/>
                </a:solidFill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</a:rPr>
              <a:t>magyar</a:t>
            </a:r>
            <a:r>
              <a:rPr lang="en-US" altLang="en-US" sz="2200" dirty="0">
                <a:solidFill>
                  <a:schemeClr val="tx1"/>
                </a:solidFill>
              </a:rPr>
              <a:t> ember </a:t>
            </a:r>
            <a:r>
              <a:rPr lang="en-US" altLang="en-US" sz="2200" dirty="0" err="1">
                <a:solidFill>
                  <a:schemeClr val="tx1"/>
                </a:solidFill>
              </a:rPr>
              <a:t>egészségére</a:t>
            </a:r>
            <a:r>
              <a:rPr lang="en-US" altLang="en-US" sz="2200" dirty="0">
                <a:solidFill>
                  <a:schemeClr val="tx1"/>
                </a:solidFill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</a:rPr>
              <a:t>az</a:t>
            </a:r>
            <a:r>
              <a:rPr lang="en-US" altLang="en-US" sz="2200" dirty="0">
                <a:solidFill>
                  <a:schemeClr val="tx1"/>
                </a:solidFill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</a:rPr>
              <a:t>állam</a:t>
            </a:r>
            <a:r>
              <a:rPr lang="en-US" altLang="en-US" sz="2200" dirty="0">
                <a:solidFill>
                  <a:schemeClr val="tx1"/>
                </a:solidFill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</a:rPr>
              <a:t>év</a:t>
            </a:r>
            <a:r>
              <a:rPr lang="hu-HU" altLang="en-US" sz="2200" b="1" dirty="0" err="1">
                <a:solidFill>
                  <a:schemeClr val="tx1"/>
                </a:solidFill>
              </a:rPr>
              <a:t>ente</a:t>
            </a:r>
            <a:r>
              <a:rPr lang="hu-HU" altLang="en-US" sz="2200" b="1" dirty="0">
                <a:solidFill>
                  <a:schemeClr val="tx1"/>
                </a:solidFill>
              </a:rPr>
              <a:t> az EU-s átlag harmadát költi </a:t>
            </a:r>
            <a:r>
              <a:rPr lang="hu-HU" altLang="en-US" sz="2000" dirty="0">
                <a:solidFill>
                  <a:schemeClr val="tx1"/>
                </a:solidFill>
              </a:rPr>
              <a:t>(1352 </a:t>
            </a:r>
            <a:r>
              <a:rPr lang="hu-HU" altLang="en-US" sz="2000" dirty="0" err="1">
                <a:solidFill>
                  <a:schemeClr val="tx1"/>
                </a:solidFill>
              </a:rPr>
              <a:t>vs</a:t>
            </a:r>
            <a:r>
              <a:rPr lang="hu-HU" altLang="en-US" sz="2000" dirty="0">
                <a:solidFill>
                  <a:schemeClr val="tx1"/>
                </a:solidFill>
              </a:rPr>
              <a:t> 3266 EUR)</a:t>
            </a:r>
            <a:r>
              <a:rPr lang="hu-HU" altLang="en-US" sz="2000" b="1" dirty="0">
                <a:solidFill>
                  <a:schemeClr val="tx1"/>
                </a:solidFill>
              </a:rPr>
              <a:t>;</a:t>
            </a:r>
            <a:endParaRPr lang="en-US" altLang="en-US" sz="2200" dirty="0">
              <a:solidFill>
                <a:schemeClr val="tx1"/>
              </a:solidFill>
            </a:endParaRPr>
          </a:p>
          <a:p>
            <a:pPr marL="766763" lvl="1" indent="-280988" algn="just" defTabSz="1219170" eaLnBrk="1" fontAlgn="auto" hangingPunct="1"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</a:pPr>
            <a:r>
              <a:rPr lang="hu-HU" sz="2200" kern="12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Magyarországon az egészségügyi közkiadások az összes közkiadás 10%-át teszik ki, ami másfélszer kisebb mint az EU átlag (15%)</a:t>
            </a:r>
          </a:p>
          <a:p>
            <a:pPr marL="766763" lvl="1" indent="-280988" algn="just" defTabSz="1219170" eaLnBrk="1" fontAlgn="auto" hangingPunct="1"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chemeClr val="tx1"/>
                </a:solidFill>
              </a:rPr>
              <a:t>Az </a:t>
            </a:r>
            <a:r>
              <a:rPr lang="en-US" altLang="en-US" sz="2200" dirty="0" err="1">
                <a:solidFill>
                  <a:schemeClr val="tx1"/>
                </a:solidFill>
              </a:rPr>
              <a:t>egészségügyre</a:t>
            </a:r>
            <a:r>
              <a:rPr lang="en-US" altLang="en-US" sz="2200" dirty="0">
                <a:solidFill>
                  <a:schemeClr val="tx1"/>
                </a:solidFill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</a:rPr>
              <a:t>fordított</a:t>
            </a:r>
            <a:r>
              <a:rPr lang="en-US" altLang="en-US" sz="2200" dirty="0">
                <a:solidFill>
                  <a:schemeClr val="tx1"/>
                </a:solidFill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</a:rPr>
              <a:t>közfinanszírozás</a:t>
            </a:r>
            <a:r>
              <a:rPr lang="en-US" altLang="en-US" sz="2200" b="1" dirty="0">
                <a:solidFill>
                  <a:schemeClr val="tx1"/>
                </a:solidFill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</a:rPr>
              <a:t>aránya</a:t>
            </a:r>
            <a:r>
              <a:rPr lang="en-US" altLang="en-US" sz="2200" b="1" dirty="0">
                <a:solidFill>
                  <a:schemeClr val="tx1"/>
                </a:solidFill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</a:rPr>
              <a:t>Magyarországon</a:t>
            </a:r>
            <a:r>
              <a:rPr lang="en-US" altLang="en-US" sz="2200" dirty="0">
                <a:solidFill>
                  <a:schemeClr val="tx1"/>
                </a:solidFill>
              </a:rPr>
              <a:t> (a </a:t>
            </a:r>
            <a:r>
              <a:rPr lang="en-US" altLang="en-US" sz="2200" dirty="0" err="1">
                <a:solidFill>
                  <a:schemeClr val="tx1"/>
                </a:solidFill>
              </a:rPr>
              <a:t>folyó</a:t>
            </a:r>
            <a:r>
              <a:rPr lang="en-US" altLang="en-US" sz="2200" dirty="0">
                <a:solidFill>
                  <a:schemeClr val="tx1"/>
                </a:solidFill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</a:rPr>
              <a:t>egészségügyi</a:t>
            </a:r>
            <a:r>
              <a:rPr lang="en-US" altLang="en-US" sz="2200" dirty="0">
                <a:solidFill>
                  <a:schemeClr val="tx1"/>
                </a:solidFill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</a:rPr>
              <a:t>kiadások</a:t>
            </a:r>
            <a:r>
              <a:rPr lang="en-US" altLang="en-US" sz="2200" dirty="0">
                <a:solidFill>
                  <a:schemeClr val="tx1"/>
                </a:solidFill>
              </a:rPr>
              <a:t> 72%-a) </a:t>
            </a:r>
            <a:r>
              <a:rPr lang="en-US" altLang="en-US" sz="2200" dirty="0" err="1">
                <a:solidFill>
                  <a:schemeClr val="tx1"/>
                </a:solidFill>
              </a:rPr>
              <a:t>szintén</a:t>
            </a:r>
            <a:r>
              <a:rPr lang="en-US" altLang="en-US" sz="2200" dirty="0">
                <a:solidFill>
                  <a:schemeClr val="tx1"/>
                </a:solidFill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</a:rPr>
              <a:t>jóval</a:t>
            </a:r>
            <a:r>
              <a:rPr lang="en-US" altLang="en-US" sz="2200" b="1" dirty="0">
                <a:solidFill>
                  <a:schemeClr val="tx1"/>
                </a:solidFill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</a:rPr>
              <a:t>az</a:t>
            </a:r>
            <a:r>
              <a:rPr lang="en-US" altLang="en-US" sz="2200" b="1" dirty="0">
                <a:solidFill>
                  <a:schemeClr val="tx1"/>
                </a:solidFill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</a:rPr>
              <a:t>uniós</a:t>
            </a:r>
            <a:r>
              <a:rPr lang="en-US" altLang="en-US" sz="2200" b="1" dirty="0">
                <a:solidFill>
                  <a:schemeClr val="tx1"/>
                </a:solidFill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</a:rPr>
              <a:t>átlag</a:t>
            </a:r>
            <a:r>
              <a:rPr lang="en-US" altLang="en-US" sz="2200" b="1" dirty="0">
                <a:solidFill>
                  <a:schemeClr val="tx1"/>
                </a:solidFill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</a:rPr>
              <a:t>alatt</a:t>
            </a:r>
            <a:r>
              <a:rPr lang="en-US" altLang="en-US" sz="2200" b="1" dirty="0">
                <a:solidFill>
                  <a:schemeClr val="tx1"/>
                </a:solidFill>
              </a:rPr>
              <a:t> van </a:t>
            </a:r>
            <a:r>
              <a:rPr lang="en-US" altLang="en-US" sz="2200" dirty="0">
                <a:solidFill>
                  <a:schemeClr val="tx1"/>
                </a:solidFill>
              </a:rPr>
              <a:t>(81%);</a:t>
            </a:r>
            <a:r>
              <a:rPr lang="hu-HU" altLang="en-US" sz="2200" dirty="0">
                <a:solidFill>
                  <a:schemeClr val="tx1"/>
                </a:solidFill>
              </a:rPr>
              <a:t> </a:t>
            </a:r>
            <a:r>
              <a:rPr lang="hu-HU" sz="2200" kern="12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és a legalacsonyabb az EU országok között. </a:t>
            </a:r>
          </a:p>
          <a:p>
            <a:pPr marL="1120775" lvl="2" indent="-295275" algn="just" defTabSz="1219170" eaLnBrk="1" fontAlgn="auto" hangingPunct="1"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</a:pPr>
            <a:r>
              <a:rPr lang="hu-HU" sz="2000" kern="12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Azaz Magyarországon a legmagasabb (legrosszabb) a </a:t>
            </a:r>
            <a:r>
              <a:rPr lang="hu-HU" sz="2000" b="1" kern="12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saját zsebből történő fizetések aránya </a:t>
            </a:r>
            <a:r>
              <a:rPr lang="hu-HU" sz="2000" kern="12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(28%),míg az EU átlag 19%. </a:t>
            </a:r>
          </a:p>
          <a:p>
            <a:pPr marL="1120775" lvl="2" indent="-295275" algn="just" defTabSz="1219170" eaLnBrk="1" fontAlgn="auto" hangingPunct="1"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</a:pPr>
            <a:r>
              <a:rPr lang="hu-HU" sz="2000" kern="12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Ez rontja az ellátásokhoz való </a:t>
            </a:r>
            <a:r>
              <a:rPr lang="hu-HU" sz="2000" b="1" kern="12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hozzáférést</a:t>
            </a:r>
            <a:r>
              <a:rPr lang="hu-HU" sz="2000" kern="12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növeli az </a:t>
            </a:r>
            <a:r>
              <a:rPr lang="hu-HU" sz="2000" b="1" kern="12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egészség-egyenlőtlenségeket</a:t>
            </a:r>
            <a:r>
              <a:rPr lang="hu-HU" sz="2000" kern="12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és az </a:t>
            </a:r>
            <a:r>
              <a:rPr lang="hu-HU" sz="2000" b="1" kern="12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ellátatlanul maradók</a:t>
            </a:r>
            <a:r>
              <a:rPr lang="hu-HU" sz="2000" kern="12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számát (</a:t>
            </a:r>
            <a:r>
              <a:rPr lang="hu-HU" sz="2000" kern="12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unmet</a:t>
            </a:r>
            <a:r>
              <a:rPr lang="hu-HU" sz="2000" kern="12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kern="12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hu-HU" sz="2000" kern="12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1120775" lvl="2" indent="-295275" algn="just" defTabSz="1219170" eaLnBrk="1" fontAlgn="auto" hangingPunct="1"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</a:pPr>
            <a:r>
              <a:rPr lang="hu-HU" sz="2000" kern="12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 Magyarországon milliónyi honfitársunk kényszerül mérlegelni azt, hogy pénzét gyógyszerre, élelmiszerre, vagy fűtésre, világításra </a:t>
            </a:r>
            <a:r>
              <a:rPr lang="hu-HU" sz="2000" kern="12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költse</a:t>
            </a:r>
            <a:r>
              <a:rPr lang="hu-HU" sz="2000" kern="12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-e;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>
            <a:extLst>
              <a:ext uri="{FF2B5EF4-FFF2-40B4-BE49-F238E27FC236}">
                <a16:creationId xmlns:a16="http://schemas.microsoft.com/office/drawing/2014/main" id="{9C55480B-F82F-C926-3AC9-B2201DD84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8" y="0"/>
            <a:ext cx="1209992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/>
          <a:p>
            <a:pPr eaLnBrk="1">
              <a:lnSpc>
                <a:spcPct val="99000"/>
              </a:lnSpc>
            </a:pPr>
            <a:r>
              <a:rPr lang="en-US" altLang="en-US" sz="2700" b="1" dirty="0">
                <a:solidFill>
                  <a:srgbClr val="50412C"/>
                </a:solidFill>
              </a:rPr>
              <a:t>A </a:t>
            </a:r>
            <a:r>
              <a:rPr lang="en-US" altLang="en-US" sz="2700" b="1" dirty="0" err="1">
                <a:solidFill>
                  <a:srgbClr val="50412C"/>
                </a:solidFill>
              </a:rPr>
              <a:t>felsoroltak</a:t>
            </a:r>
            <a:r>
              <a:rPr lang="en-US" altLang="en-US" sz="2700" b="1" dirty="0">
                <a:solidFill>
                  <a:srgbClr val="50412C"/>
                </a:solidFill>
              </a:rPr>
              <a:t> </a:t>
            </a:r>
            <a:r>
              <a:rPr lang="en-US" altLang="en-US" sz="2700" b="1" dirty="0" err="1">
                <a:solidFill>
                  <a:srgbClr val="50412C"/>
                </a:solidFill>
              </a:rPr>
              <a:t>közül</a:t>
            </a:r>
            <a:r>
              <a:rPr lang="en-US" altLang="en-US" sz="2700" b="1" dirty="0">
                <a:solidFill>
                  <a:srgbClr val="50412C"/>
                </a:solidFill>
              </a:rPr>
              <a:t> </a:t>
            </a:r>
            <a:r>
              <a:rPr lang="en-US" altLang="en-US" sz="2700" b="1" dirty="0" err="1">
                <a:solidFill>
                  <a:srgbClr val="50412C"/>
                </a:solidFill>
              </a:rPr>
              <a:t>melyik</a:t>
            </a:r>
            <a:r>
              <a:rPr lang="en-US" altLang="en-US" sz="2700" b="1" dirty="0">
                <a:solidFill>
                  <a:srgbClr val="50412C"/>
                </a:solidFill>
              </a:rPr>
              <a:t> </a:t>
            </a:r>
            <a:r>
              <a:rPr lang="en-US" altLang="en-US" sz="2700" b="1" dirty="0" err="1">
                <a:solidFill>
                  <a:srgbClr val="50412C"/>
                </a:solidFill>
              </a:rPr>
              <a:t>Magyarországon</a:t>
            </a:r>
            <a:r>
              <a:rPr lang="en-US" altLang="en-US" sz="2700" b="1" dirty="0">
                <a:solidFill>
                  <a:srgbClr val="50412C"/>
                </a:solidFill>
              </a:rPr>
              <a:t> a </a:t>
            </a:r>
            <a:r>
              <a:rPr lang="en-US" altLang="en-US" sz="2700" b="1" dirty="0" err="1">
                <a:solidFill>
                  <a:srgbClr val="FF0000"/>
                </a:solidFill>
              </a:rPr>
              <a:t>legsúlyosabb</a:t>
            </a:r>
            <a:r>
              <a:rPr lang="en-US" altLang="en-US" sz="2700" b="1" dirty="0">
                <a:solidFill>
                  <a:srgbClr val="FF0000"/>
                </a:solidFill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</a:rPr>
              <a:t>megoldandó</a:t>
            </a:r>
            <a:r>
              <a:rPr lang="en-US" altLang="en-US" sz="2700" b="1" dirty="0">
                <a:solidFill>
                  <a:srgbClr val="FF0000"/>
                </a:solidFill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</a:rPr>
              <a:t>probléma</a:t>
            </a:r>
            <a:r>
              <a:rPr lang="en-US" altLang="en-US" sz="2700" b="1" dirty="0"/>
              <a:t>?</a:t>
            </a:r>
            <a:br>
              <a:rPr lang="en-US" altLang="en-US" sz="2700" b="1" dirty="0"/>
            </a:br>
            <a:r>
              <a:rPr lang="en-US" altLang="en-US" sz="2400" b="1" dirty="0" err="1">
                <a:solidFill>
                  <a:srgbClr val="50412C"/>
                </a:solidFill>
              </a:rPr>
              <a:t>És</a:t>
            </a:r>
            <a:r>
              <a:rPr lang="en-US" altLang="en-US" sz="2400" b="1" dirty="0">
                <a:solidFill>
                  <a:srgbClr val="50412C"/>
                </a:solidFill>
              </a:rPr>
              <a:t> </a:t>
            </a:r>
            <a:r>
              <a:rPr lang="en-US" altLang="en-US" sz="2400" b="1" dirty="0" err="1">
                <a:solidFill>
                  <a:srgbClr val="50412C"/>
                </a:solidFill>
              </a:rPr>
              <a:t>melyik</a:t>
            </a:r>
            <a:r>
              <a:rPr lang="en-US" altLang="en-US" sz="2400" b="1" dirty="0">
                <a:solidFill>
                  <a:srgbClr val="50412C"/>
                </a:solidFill>
              </a:rPr>
              <a:t> a </a:t>
            </a:r>
            <a:r>
              <a:rPr lang="en-US" altLang="en-US" sz="2400" b="1" dirty="0" err="1">
                <a:solidFill>
                  <a:srgbClr val="50412C"/>
                </a:solidFill>
              </a:rPr>
              <a:t>második</a:t>
            </a:r>
            <a:r>
              <a:rPr lang="en-US" altLang="en-US" sz="2400" b="1" dirty="0">
                <a:solidFill>
                  <a:srgbClr val="50412C"/>
                </a:solidFill>
              </a:rPr>
              <a:t>? </a:t>
            </a:r>
            <a:r>
              <a:rPr lang="en-US" altLang="en-US" sz="2400" dirty="0">
                <a:solidFill>
                  <a:srgbClr val="50412C"/>
                </a:solidFill>
              </a:rPr>
              <a:t>(</a:t>
            </a:r>
            <a:r>
              <a:rPr lang="en-US" altLang="en-US" sz="2400" dirty="0" err="1">
                <a:solidFill>
                  <a:srgbClr val="50412C"/>
                </a:solidFill>
              </a:rPr>
              <a:t>az</a:t>
            </a:r>
            <a:r>
              <a:rPr lang="en-US" altLang="en-US" sz="2400" dirty="0">
                <a:solidFill>
                  <a:srgbClr val="50412C"/>
                </a:solidFill>
              </a:rPr>
              <a:t> </a:t>
            </a:r>
            <a:r>
              <a:rPr lang="en-US" altLang="en-US" sz="2400" dirty="0" err="1">
                <a:solidFill>
                  <a:srgbClr val="50412C"/>
                </a:solidFill>
              </a:rPr>
              <a:t>első</a:t>
            </a:r>
            <a:r>
              <a:rPr lang="en-US" altLang="en-US" sz="2400" dirty="0">
                <a:solidFill>
                  <a:srgbClr val="50412C"/>
                </a:solidFill>
              </a:rPr>
              <a:t> </a:t>
            </a:r>
            <a:r>
              <a:rPr lang="en-US" altLang="en-US" sz="2400" dirty="0" err="1">
                <a:solidFill>
                  <a:srgbClr val="50412C"/>
                </a:solidFill>
              </a:rPr>
              <a:t>és</a:t>
            </a:r>
            <a:r>
              <a:rPr lang="en-US" altLang="en-US" sz="2400" dirty="0">
                <a:solidFill>
                  <a:srgbClr val="50412C"/>
                </a:solidFill>
              </a:rPr>
              <a:t> </a:t>
            </a:r>
            <a:r>
              <a:rPr lang="en-US" altLang="en-US" sz="2400" dirty="0" err="1">
                <a:solidFill>
                  <a:srgbClr val="50412C"/>
                </a:solidFill>
              </a:rPr>
              <a:t>második</a:t>
            </a:r>
            <a:r>
              <a:rPr lang="en-US" altLang="en-US" sz="2400" dirty="0">
                <a:solidFill>
                  <a:srgbClr val="50412C"/>
                </a:solidFill>
              </a:rPr>
              <a:t> </a:t>
            </a:r>
            <a:r>
              <a:rPr lang="en-US" altLang="en-US" sz="2400" dirty="0" err="1">
                <a:solidFill>
                  <a:srgbClr val="50412C"/>
                </a:solidFill>
              </a:rPr>
              <a:t>hely</a:t>
            </a:r>
            <a:r>
              <a:rPr lang="en-US" altLang="en-US" sz="2400" dirty="0">
                <a:solidFill>
                  <a:srgbClr val="50412C"/>
                </a:solidFill>
              </a:rPr>
              <a:t> </a:t>
            </a:r>
            <a:r>
              <a:rPr lang="en-US" altLang="en-US" sz="2400" dirty="0" err="1">
                <a:solidFill>
                  <a:srgbClr val="50412C"/>
                </a:solidFill>
              </a:rPr>
              <a:t>szerint</a:t>
            </a:r>
            <a:r>
              <a:rPr lang="en-US" altLang="en-US" sz="2400" dirty="0">
                <a:solidFill>
                  <a:srgbClr val="50412C"/>
                </a:solidFill>
              </a:rPr>
              <a:t> </a:t>
            </a:r>
            <a:r>
              <a:rPr lang="en-US" altLang="en-US" sz="2400" dirty="0" err="1">
                <a:solidFill>
                  <a:srgbClr val="50412C"/>
                </a:solidFill>
              </a:rPr>
              <a:t>súlyozott</a:t>
            </a:r>
            <a:r>
              <a:rPr lang="en-US" altLang="en-US" sz="2400" dirty="0">
                <a:solidFill>
                  <a:srgbClr val="50412C"/>
                </a:solidFill>
              </a:rPr>
              <a:t> </a:t>
            </a:r>
            <a:r>
              <a:rPr lang="en-US" altLang="en-US" sz="2400" dirty="0" err="1">
                <a:solidFill>
                  <a:srgbClr val="50412C"/>
                </a:solidFill>
              </a:rPr>
              <a:t>átlagok</a:t>
            </a:r>
            <a:r>
              <a:rPr lang="en-US" altLang="en-US" sz="2400" dirty="0">
                <a:solidFill>
                  <a:srgbClr val="50412C"/>
                </a:solidFill>
              </a:rPr>
              <a:t>)</a:t>
            </a:r>
            <a:endParaRPr lang="en-US" altLang="en-US" sz="2400" b="1" dirty="0">
              <a:solidFill>
                <a:srgbClr val="50412C"/>
              </a:solidFill>
            </a:endParaRPr>
          </a:p>
          <a:p>
            <a:pPr eaLnBrk="1">
              <a:lnSpc>
                <a:spcPct val="99000"/>
              </a:lnSpc>
            </a:pPr>
            <a:r>
              <a:rPr lang="en-US" altLang="en-US" sz="2400" b="1" dirty="0">
                <a:solidFill>
                  <a:srgbClr val="50412C"/>
                </a:solidFill>
              </a:rPr>
              <a:t>A </a:t>
            </a:r>
            <a:r>
              <a:rPr lang="en-US" altLang="en-US" sz="2400" b="1" dirty="0" err="1">
                <a:solidFill>
                  <a:srgbClr val="50412C"/>
                </a:solidFill>
              </a:rPr>
              <a:t>problémák</a:t>
            </a:r>
            <a:r>
              <a:rPr lang="en-US" altLang="en-US" sz="2400" b="1" dirty="0">
                <a:solidFill>
                  <a:srgbClr val="50412C"/>
                </a:solidFill>
              </a:rPr>
              <a:t> </a:t>
            </a:r>
            <a:r>
              <a:rPr lang="en-US" altLang="en-US" sz="2400" b="1" dirty="0" err="1">
                <a:solidFill>
                  <a:srgbClr val="50412C"/>
                </a:solidFill>
              </a:rPr>
              <a:t>súlyosságának</a:t>
            </a:r>
            <a:r>
              <a:rPr lang="en-US" altLang="en-US" sz="2400" b="1" dirty="0">
                <a:solidFill>
                  <a:srgbClr val="50412C"/>
                </a:solidFill>
              </a:rPr>
              <a:t> </a:t>
            </a:r>
            <a:r>
              <a:rPr lang="en-US" altLang="en-US" sz="2400" b="1" dirty="0" err="1">
                <a:solidFill>
                  <a:srgbClr val="50412C"/>
                </a:solidFill>
              </a:rPr>
              <a:t>megítélése</a:t>
            </a:r>
            <a:r>
              <a:rPr lang="en-US" altLang="en-US" sz="2400" b="1" dirty="0">
                <a:solidFill>
                  <a:srgbClr val="50412C"/>
                </a:solidFill>
              </a:rPr>
              <a:t> </a:t>
            </a:r>
            <a:r>
              <a:rPr lang="en-US" altLang="en-US" sz="2400" b="1" dirty="0" err="1">
                <a:solidFill>
                  <a:srgbClr val="50412C"/>
                </a:solidFill>
              </a:rPr>
              <a:t>pártpreferencia</a:t>
            </a:r>
            <a:r>
              <a:rPr lang="en-US" altLang="en-US" sz="2400" b="1" dirty="0">
                <a:solidFill>
                  <a:srgbClr val="50412C"/>
                </a:solidFill>
              </a:rPr>
              <a:t> </a:t>
            </a:r>
            <a:r>
              <a:rPr lang="en-US" altLang="en-US" sz="2400" b="1" dirty="0" err="1">
                <a:solidFill>
                  <a:srgbClr val="50412C"/>
                </a:solidFill>
              </a:rPr>
              <a:t>szerint</a:t>
            </a:r>
            <a:endParaRPr lang="en-US" altLang="en-US" sz="4200" b="1" dirty="0">
              <a:solidFill>
                <a:srgbClr val="50412C"/>
              </a:solidFill>
            </a:endParaRPr>
          </a:p>
          <a:p>
            <a:pPr eaLnBrk="1">
              <a:lnSpc>
                <a:spcPct val="99000"/>
              </a:lnSpc>
            </a:pPr>
            <a:r>
              <a:rPr lang="en-US" altLang="en-US" sz="2400" b="1" dirty="0">
                <a:solidFill>
                  <a:srgbClr val="50412C"/>
                </a:solidFill>
              </a:rPr>
              <a:t>(</a:t>
            </a:r>
            <a:r>
              <a:rPr lang="en-US" altLang="en-US" sz="2400" b="1" dirty="0" err="1">
                <a:solidFill>
                  <a:srgbClr val="50412C"/>
                </a:solidFill>
              </a:rPr>
              <a:t>Medián</a:t>
            </a:r>
            <a:r>
              <a:rPr lang="en-US" altLang="en-US" sz="2400" b="1" dirty="0">
                <a:solidFill>
                  <a:srgbClr val="50412C"/>
                </a:solidFill>
              </a:rPr>
              <a:t>, 2023. </a:t>
            </a:r>
            <a:r>
              <a:rPr lang="en-US" altLang="en-US" sz="2400" b="1" dirty="0" err="1">
                <a:solidFill>
                  <a:srgbClr val="50412C"/>
                </a:solidFill>
              </a:rPr>
              <a:t>november</a:t>
            </a:r>
            <a:r>
              <a:rPr lang="en-US" altLang="en-US" sz="2400" b="1" dirty="0">
                <a:solidFill>
                  <a:srgbClr val="50412C"/>
                </a:solidFill>
              </a:rPr>
              <a:t>) (</a:t>
            </a:r>
            <a:r>
              <a:rPr lang="en-US" altLang="en-US" sz="2400" b="1" dirty="0" err="1">
                <a:solidFill>
                  <a:srgbClr val="E46C0A"/>
                </a:solidFill>
              </a:rPr>
              <a:t>kormánypártiak</a:t>
            </a:r>
            <a:r>
              <a:rPr lang="en-US" altLang="en-US" sz="2400" b="1" dirty="0"/>
              <a:t>, </a:t>
            </a:r>
            <a:r>
              <a:rPr lang="en-US" altLang="en-US" sz="2400" b="1" dirty="0" err="1">
                <a:solidFill>
                  <a:srgbClr val="FF0000"/>
                </a:solidFill>
              </a:rPr>
              <a:t>ellenzékiek</a:t>
            </a:r>
            <a:r>
              <a:rPr lang="en-US" altLang="en-US" sz="2400" b="1" dirty="0"/>
              <a:t>, </a:t>
            </a:r>
            <a:r>
              <a:rPr lang="en-US" altLang="en-US" sz="2400" b="1" dirty="0" err="1">
                <a:solidFill>
                  <a:srgbClr val="632523"/>
                </a:solidFill>
              </a:rPr>
              <a:t>egyéb</a:t>
            </a:r>
            <a:r>
              <a:rPr lang="en-US" altLang="en-US" sz="2400" b="1" dirty="0">
                <a:solidFill>
                  <a:srgbClr val="632523"/>
                </a:solidFill>
              </a:rPr>
              <a:t> </a:t>
            </a:r>
            <a:r>
              <a:rPr lang="en-US" altLang="en-US" sz="2400" b="1" dirty="0" err="1">
                <a:solidFill>
                  <a:srgbClr val="632523"/>
                </a:solidFill>
              </a:rPr>
              <a:t>ellenzékiek</a:t>
            </a:r>
            <a:r>
              <a:rPr lang="en-US" altLang="en-US" sz="2400" b="1" dirty="0"/>
              <a:t>, </a:t>
            </a:r>
            <a:r>
              <a:rPr lang="en-US" altLang="en-US" sz="2400" b="1" dirty="0" err="1">
                <a:solidFill>
                  <a:srgbClr val="002060"/>
                </a:solidFill>
              </a:rPr>
              <a:t>pártnélküliek</a:t>
            </a:r>
            <a:r>
              <a:rPr lang="en-US" altLang="en-US" sz="2400" b="1" dirty="0"/>
              <a:t>)</a:t>
            </a:r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FD4C44D8-AECF-1402-3DAE-B87D77720BE0}"/>
              </a:ext>
            </a:extLst>
          </p:cNvPr>
          <p:cNvGrpSpPr/>
          <p:nvPr/>
        </p:nvGrpSpPr>
        <p:grpSpPr>
          <a:xfrm>
            <a:off x="596673" y="1644649"/>
            <a:ext cx="10998654" cy="5171397"/>
            <a:chOff x="596673" y="1644649"/>
            <a:chExt cx="10998654" cy="5171397"/>
          </a:xfrm>
        </p:grpSpPr>
        <p:graphicFrame>
          <p:nvGraphicFramePr>
            <p:cNvPr id="6147" name="Tartalom helye 13">
              <a:extLst>
                <a:ext uri="{FF2B5EF4-FFF2-40B4-BE49-F238E27FC236}">
                  <a16:creationId xmlns:a16="http://schemas.microsoft.com/office/drawing/2014/main" id="{5FBAA0B7-59BA-A960-6821-D22A921CADA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03596184"/>
                </p:ext>
              </p:extLst>
            </p:nvPr>
          </p:nvGraphicFramePr>
          <p:xfrm>
            <a:off x="596673" y="1644649"/>
            <a:ext cx="5354638" cy="2486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" name="Chart" r:id="rId3" imgW="5645385" imgH="2664183" progId="Excel.Chart.8">
                    <p:embed/>
                  </p:oleObj>
                </mc:Choice>
                <mc:Fallback>
                  <p:oleObj name="Chart" r:id="rId3" imgW="5645385" imgH="2664183" progId="Excel.Chart.8">
                    <p:embed/>
                    <p:pic>
                      <p:nvPicPr>
                        <p:cNvPr id="6147" name="Tartalom helye 13">
                          <a:extLst>
                            <a:ext uri="{FF2B5EF4-FFF2-40B4-BE49-F238E27FC236}">
                              <a16:creationId xmlns:a16="http://schemas.microsoft.com/office/drawing/2014/main" id="{5FBAA0B7-59BA-A960-6821-D22A921CADA8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673" y="1644649"/>
                          <a:ext cx="5354638" cy="24860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Csoportba foglalás 3">
              <a:extLst>
                <a:ext uri="{FF2B5EF4-FFF2-40B4-BE49-F238E27FC236}">
                  <a16:creationId xmlns:a16="http://schemas.microsoft.com/office/drawing/2014/main" id="{69E5D742-D2D8-70A0-B2CA-91CC3B7BE35D}"/>
                </a:ext>
              </a:extLst>
            </p:cNvPr>
            <p:cNvGrpSpPr/>
            <p:nvPr/>
          </p:nvGrpSpPr>
          <p:grpSpPr>
            <a:xfrm>
              <a:off x="596673" y="1644649"/>
              <a:ext cx="10998654" cy="5171397"/>
              <a:chOff x="596673" y="1644649"/>
              <a:chExt cx="10998654" cy="5171397"/>
            </a:xfrm>
          </p:grpSpPr>
          <p:graphicFrame>
            <p:nvGraphicFramePr>
              <p:cNvPr id="6148" name="Tartalom helye 13">
                <a:extLst>
                  <a:ext uri="{FF2B5EF4-FFF2-40B4-BE49-F238E27FC236}">
                    <a16:creationId xmlns:a16="http://schemas.microsoft.com/office/drawing/2014/main" id="{6F301907-9D07-8CE6-229E-13F0D219062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30683621"/>
                  </p:ext>
                </p:extLst>
              </p:nvPr>
            </p:nvGraphicFramePr>
            <p:xfrm>
              <a:off x="6096000" y="1644649"/>
              <a:ext cx="5499327" cy="24685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7" name="Chart" r:id="rId5" imgW="5639289" imgH="2664183" progId="Excel.Chart.8">
                      <p:embed/>
                    </p:oleObj>
                  </mc:Choice>
                  <mc:Fallback>
                    <p:oleObj name="Chart" r:id="rId5" imgW="5639289" imgH="2664183" progId="Excel.Chart.8">
                      <p:embed/>
                      <p:pic>
                        <p:nvPicPr>
                          <p:cNvPr id="6148" name="Tartalom helye 13">
                            <a:extLst>
                              <a:ext uri="{FF2B5EF4-FFF2-40B4-BE49-F238E27FC236}">
                                <a16:creationId xmlns:a16="http://schemas.microsoft.com/office/drawing/2014/main" id="{6F301907-9D07-8CE6-229E-13F0D2190620}"/>
                              </a:ext>
                            </a:extLst>
                          </p:cNvPr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96000" y="1644649"/>
                            <a:ext cx="5499327" cy="2468564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49" name="Ellipszis 2">
                <a:extLst>
                  <a:ext uri="{FF2B5EF4-FFF2-40B4-BE49-F238E27FC236}">
                    <a16:creationId xmlns:a16="http://schemas.microsoft.com/office/drawing/2014/main" id="{5268380C-E334-BF9C-1583-8E3C33C74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6514" y="2104572"/>
                <a:ext cx="2743200" cy="381906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19" rIns="45719" anchor="ctr"/>
              <a:lstStyle/>
              <a:p>
                <a:pPr algn="ctr" eaLnBrk="1"/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6150" name="Tartalom helye 13">
                <a:extLst>
                  <a:ext uri="{FF2B5EF4-FFF2-40B4-BE49-F238E27FC236}">
                    <a16:creationId xmlns:a16="http://schemas.microsoft.com/office/drawing/2014/main" id="{F2226787-9178-2E5D-E013-2618EF479FA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5282947"/>
                  </p:ext>
                </p:extLst>
              </p:nvPr>
            </p:nvGraphicFramePr>
            <p:xfrm>
              <a:off x="596673" y="4194629"/>
              <a:ext cx="5354638" cy="26214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8" name="Chart" r:id="rId7" imgW="5645385" imgH="2737341" progId="Excel.Chart.8">
                      <p:embed/>
                    </p:oleObj>
                  </mc:Choice>
                  <mc:Fallback>
                    <p:oleObj name="Chart" r:id="rId7" imgW="5645385" imgH="2737341" progId="Excel.Chart.8">
                      <p:embed/>
                      <p:pic>
                        <p:nvPicPr>
                          <p:cNvPr id="6150" name="Tartalom helye 13">
                            <a:extLst>
                              <a:ext uri="{FF2B5EF4-FFF2-40B4-BE49-F238E27FC236}">
                                <a16:creationId xmlns:a16="http://schemas.microsoft.com/office/drawing/2014/main" id="{F2226787-9178-2E5D-E013-2618EF479FAC}"/>
                              </a:ext>
                            </a:extLst>
                          </p:cNvPr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6673" y="4194629"/>
                            <a:ext cx="5354638" cy="262141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2" name="Tartalom helye 13">
                <a:extLst>
                  <a:ext uri="{FF2B5EF4-FFF2-40B4-BE49-F238E27FC236}">
                    <a16:creationId xmlns:a16="http://schemas.microsoft.com/office/drawing/2014/main" id="{818831A4-1AF6-E3B3-FE6E-3DF292E5406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54466972"/>
                  </p:ext>
                </p:extLst>
              </p:nvPr>
            </p:nvGraphicFramePr>
            <p:xfrm>
              <a:off x="6095999" y="4194629"/>
              <a:ext cx="5499327" cy="26039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9" name="Chart" r:id="rId9" imgW="5639289" imgH="2737341" progId="Excel.Chart.8">
                      <p:embed/>
                    </p:oleObj>
                  </mc:Choice>
                  <mc:Fallback>
                    <p:oleObj name="Chart" r:id="rId9" imgW="5639289" imgH="2737341" progId="Excel.Chart.8">
                      <p:embed/>
                      <p:pic>
                        <p:nvPicPr>
                          <p:cNvPr id="6152" name="Tartalom helye 13">
                            <a:extLst>
                              <a:ext uri="{FF2B5EF4-FFF2-40B4-BE49-F238E27FC236}">
                                <a16:creationId xmlns:a16="http://schemas.microsoft.com/office/drawing/2014/main" id="{818831A4-1AF6-E3B3-FE6E-3DF292E54069}"/>
                              </a:ext>
                            </a:extLst>
                          </p:cNvPr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95999" y="4194629"/>
                            <a:ext cx="5499327" cy="2603955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" name="Ellipszis 2">
                <a:extLst>
                  <a:ext uri="{FF2B5EF4-FFF2-40B4-BE49-F238E27FC236}">
                    <a16:creationId xmlns:a16="http://schemas.microsoft.com/office/drawing/2014/main" id="{B8F741C2-F4D1-CC96-6160-8364C8791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6514" y="4683579"/>
                <a:ext cx="2743200" cy="381906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19" rIns="45719" anchor="ctr"/>
              <a:lstStyle/>
              <a:p>
                <a:pPr algn="ctr" eaLnBrk="1"/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" name="Ellipszis 2">
                <a:extLst>
                  <a:ext uri="{FF2B5EF4-FFF2-40B4-BE49-F238E27FC236}">
                    <a16:creationId xmlns:a16="http://schemas.microsoft.com/office/drawing/2014/main" id="{FF7FD618-0798-58E4-14E3-187035A5C2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5773" y="5010147"/>
                <a:ext cx="2743200" cy="381906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19" rIns="45719" anchor="ctr"/>
              <a:lstStyle/>
              <a:p>
                <a:pPr algn="ctr" eaLnBrk="1"/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1">
            <a:extLst>
              <a:ext uri="{FF2B5EF4-FFF2-40B4-BE49-F238E27FC236}">
                <a16:creationId xmlns:a16="http://schemas.microsoft.com/office/drawing/2014/main" id="{98D4D8FF-9692-5457-44A7-2E939D99A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73" y="64221"/>
            <a:ext cx="11998257" cy="6706230"/>
          </a:xfrm>
          <a:prstGeom prst="rect">
            <a:avLst/>
          </a:prstGeom>
          <a:noFill/>
        </p:spPr>
      </p:pic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F4165EB4-05A8-9C2E-4D4D-D1F6AC547289}"/>
              </a:ext>
            </a:extLst>
          </p:cNvPr>
          <p:cNvCxnSpPr>
            <a:cxnSpLocks/>
          </p:cNvCxnSpPr>
          <p:nvPr/>
        </p:nvCxnSpPr>
        <p:spPr>
          <a:xfrm flipV="1">
            <a:off x="2082799" y="928914"/>
            <a:ext cx="7258" cy="1988457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55693136-A918-9D5F-1EE0-346BD4B1902F}"/>
              </a:ext>
            </a:extLst>
          </p:cNvPr>
          <p:cNvCxnSpPr/>
          <p:nvPr/>
        </p:nvCxnSpPr>
        <p:spPr>
          <a:xfrm flipV="1">
            <a:off x="3621318" y="936174"/>
            <a:ext cx="0" cy="4499429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6B1AC0B4-4F48-4869-368E-293487AAA338}"/>
              </a:ext>
            </a:extLst>
          </p:cNvPr>
          <p:cNvCxnSpPr/>
          <p:nvPr/>
        </p:nvCxnSpPr>
        <p:spPr>
          <a:xfrm flipV="1">
            <a:off x="5181596" y="943434"/>
            <a:ext cx="0" cy="4499429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B176F575-0909-F8D2-DB29-DB63C3339609}"/>
              </a:ext>
            </a:extLst>
          </p:cNvPr>
          <p:cNvCxnSpPr>
            <a:cxnSpLocks/>
          </p:cNvCxnSpPr>
          <p:nvPr/>
        </p:nvCxnSpPr>
        <p:spPr>
          <a:xfrm flipH="1" flipV="1">
            <a:off x="6712843" y="936180"/>
            <a:ext cx="21773" cy="907146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107A7B33-3F96-8D3B-615C-470CEF90F546}"/>
              </a:ext>
            </a:extLst>
          </p:cNvPr>
          <p:cNvCxnSpPr/>
          <p:nvPr/>
        </p:nvCxnSpPr>
        <p:spPr>
          <a:xfrm flipV="1">
            <a:off x="8229584" y="943440"/>
            <a:ext cx="0" cy="4499429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F4466EC9-7E01-D4F2-6659-C1DCAF961C9C}"/>
              </a:ext>
            </a:extLst>
          </p:cNvPr>
          <p:cNvCxnSpPr/>
          <p:nvPr/>
        </p:nvCxnSpPr>
        <p:spPr>
          <a:xfrm flipV="1">
            <a:off x="11342894" y="936186"/>
            <a:ext cx="0" cy="4499429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79C6840F-BA21-0960-459E-270319964BEB}"/>
              </a:ext>
            </a:extLst>
          </p:cNvPr>
          <p:cNvCxnSpPr/>
          <p:nvPr/>
        </p:nvCxnSpPr>
        <p:spPr>
          <a:xfrm flipV="1">
            <a:off x="689429" y="921660"/>
            <a:ext cx="0" cy="4499429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CB35D09E-4AD3-970C-69ED-C805FF8BCD3D}"/>
              </a:ext>
            </a:extLst>
          </p:cNvPr>
          <p:cNvCxnSpPr>
            <a:cxnSpLocks/>
          </p:cNvCxnSpPr>
          <p:nvPr/>
        </p:nvCxnSpPr>
        <p:spPr>
          <a:xfrm flipV="1">
            <a:off x="2452913" y="1843326"/>
            <a:ext cx="0" cy="2373082"/>
          </a:xfrm>
          <a:prstGeom prst="line">
            <a:avLst/>
          </a:prstGeom>
          <a:noFill/>
          <a:ln w="9525" cap="flat">
            <a:solidFill>
              <a:srgbClr val="C00000"/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A983ADDE-B71C-4F98-558F-D2EA327D64F4}"/>
              </a:ext>
            </a:extLst>
          </p:cNvPr>
          <p:cNvCxnSpPr>
            <a:cxnSpLocks/>
          </p:cNvCxnSpPr>
          <p:nvPr/>
        </p:nvCxnSpPr>
        <p:spPr>
          <a:xfrm flipV="1">
            <a:off x="3236677" y="1836061"/>
            <a:ext cx="0" cy="3055253"/>
          </a:xfrm>
          <a:prstGeom prst="line">
            <a:avLst/>
          </a:prstGeom>
          <a:noFill/>
          <a:ln w="9525" cap="flat">
            <a:solidFill>
              <a:srgbClr val="C00000"/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44E100F9-0786-EDBB-B9D9-9FD4A15D9A77}"/>
              </a:ext>
            </a:extLst>
          </p:cNvPr>
          <p:cNvCxnSpPr>
            <a:cxnSpLocks/>
          </p:cNvCxnSpPr>
          <p:nvPr/>
        </p:nvCxnSpPr>
        <p:spPr>
          <a:xfrm flipV="1">
            <a:off x="7453072" y="1843326"/>
            <a:ext cx="0" cy="1627912"/>
          </a:xfrm>
          <a:prstGeom prst="line">
            <a:avLst/>
          </a:prstGeom>
          <a:noFill/>
          <a:ln w="9525" cap="flat">
            <a:solidFill>
              <a:srgbClr val="C00000"/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8431465E-69A1-89B9-89F9-B21B4A33A29F}"/>
              </a:ext>
            </a:extLst>
          </p:cNvPr>
          <p:cNvCxnSpPr>
            <a:cxnSpLocks/>
          </p:cNvCxnSpPr>
          <p:nvPr/>
        </p:nvCxnSpPr>
        <p:spPr>
          <a:xfrm flipH="1" flipV="1">
            <a:off x="8621475" y="1836068"/>
            <a:ext cx="6171" cy="2895589"/>
          </a:xfrm>
          <a:prstGeom prst="line">
            <a:avLst/>
          </a:prstGeom>
          <a:noFill/>
          <a:ln w="9525" cap="flat">
            <a:solidFill>
              <a:srgbClr val="FFC000"/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id="{73DD468C-5DE9-B138-F340-29FED3EC166C}"/>
              </a:ext>
            </a:extLst>
          </p:cNvPr>
          <p:cNvCxnSpPr>
            <a:cxnSpLocks/>
          </p:cNvCxnSpPr>
          <p:nvPr/>
        </p:nvCxnSpPr>
        <p:spPr>
          <a:xfrm flipV="1">
            <a:off x="11749285" y="1843328"/>
            <a:ext cx="15" cy="2902843"/>
          </a:xfrm>
          <a:prstGeom prst="line">
            <a:avLst/>
          </a:prstGeom>
          <a:noFill/>
          <a:ln w="9525" cap="flat">
            <a:solidFill>
              <a:srgbClr val="FFC000"/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Lekerekített téglalap 20">
            <a:extLst>
              <a:ext uri="{FF2B5EF4-FFF2-40B4-BE49-F238E27FC236}">
                <a16:creationId xmlns:a16="http://schemas.microsoft.com/office/drawing/2014/main" id="{2D82B135-495B-3A7A-C0D9-FE5B86710760}"/>
              </a:ext>
            </a:extLst>
          </p:cNvPr>
          <p:cNvSpPr/>
          <p:nvPr/>
        </p:nvSpPr>
        <p:spPr>
          <a:xfrm>
            <a:off x="2394845" y="1546620"/>
            <a:ext cx="878130" cy="5788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>
            <a:solidFill>
              <a:srgbClr val="C0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Bokros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1400">
                <a:latin typeface="+mj-lt"/>
                <a:ea typeface="+mj-ea"/>
                <a:cs typeface="+mj-cs"/>
                <a:sym typeface="Calibri"/>
              </a:rPr>
              <a:t>csomag</a:t>
            </a:r>
            <a:endParaRPr kumimoji="0" lang="hu-HU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2" name="Lekerekített téglalap 21">
            <a:extLst>
              <a:ext uri="{FF2B5EF4-FFF2-40B4-BE49-F238E27FC236}">
                <a16:creationId xmlns:a16="http://schemas.microsoft.com/office/drawing/2014/main" id="{58F9709D-BFFC-1388-845A-4E75953EFBEF}"/>
              </a:ext>
            </a:extLst>
          </p:cNvPr>
          <p:cNvSpPr/>
          <p:nvPr/>
        </p:nvSpPr>
        <p:spPr>
          <a:xfrm>
            <a:off x="6226635" y="1057130"/>
            <a:ext cx="1284494" cy="7150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>
            <a:solidFill>
              <a:srgbClr val="C0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Gyurcsány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1200">
                <a:latin typeface="+mj-lt"/>
                <a:ea typeface="+mj-ea"/>
                <a:cs typeface="+mj-cs"/>
                <a:sym typeface="Calibri"/>
              </a:rPr>
              <a:t>kormány(ok) forráskivonás</a:t>
            </a:r>
            <a:endParaRPr kumimoji="0" lang="hu-HU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40FDF571-9AD0-620A-3DBE-33F7FC3BEEB4}"/>
              </a:ext>
            </a:extLst>
          </p:cNvPr>
          <p:cNvCxnSpPr>
            <a:cxnSpLocks/>
          </p:cNvCxnSpPr>
          <p:nvPr/>
        </p:nvCxnSpPr>
        <p:spPr>
          <a:xfrm flipV="1">
            <a:off x="2452913" y="4209151"/>
            <a:ext cx="0" cy="682163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ysDash"/>
            <a:round/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19396CFB-B0A5-3A45-9E55-54E112DBFBA8}"/>
              </a:ext>
            </a:extLst>
          </p:cNvPr>
          <p:cNvCxnSpPr>
            <a:cxnSpLocks/>
          </p:cNvCxnSpPr>
          <p:nvPr/>
        </p:nvCxnSpPr>
        <p:spPr>
          <a:xfrm>
            <a:off x="2090057" y="4891314"/>
            <a:ext cx="1146620" cy="0"/>
          </a:xfrm>
          <a:prstGeom prst="line">
            <a:avLst/>
          </a:prstGeom>
          <a:noFill/>
          <a:ln w="9525" cap="flat">
            <a:solidFill>
              <a:srgbClr val="C00000"/>
            </a:solidFill>
            <a:prstDash val="dash"/>
            <a:round/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Lekerekített téglalap 30">
            <a:extLst>
              <a:ext uri="{FF2B5EF4-FFF2-40B4-BE49-F238E27FC236}">
                <a16:creationId xmlns:a16="http://schemas.microsoft.com/office/drawing/2014/main" id="{81C0F036-3A5C-FD7C-6F9D-5D0FD25BED68}"/>
              </a:ext>
            </a:extLst>
          </p:cNvPr>
          <p:cNvSpPr/>
          <p:nvPr/>
        </p:nvSpPr>
        <p:spPr>
          <a:xfrm>
            <a:off x="2090057" y="958797"/>
            <a:ext cx="1204689" cy="5788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>
            <a:solidFill>
              <a:srgbClr val="C0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Horn </a:t>
            </a:r>
            <a:r>
              <a:rPr kumimoji="0" lang="hu-HU" sz="1400" b="0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korm.</a:t>
            </a:r>
            <a:endParaRPr kumimoji="0" lang="hu-HU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forráskivonás</a:t>
            </a:r>
          </a:p>
        </p:txBody>
      </p:sp>
      <p:cxnSp>
        <p:nvCxnSpPr>
          <p:cNvPr id="32" name="Egyenes összekötő 31">
            <a:extLst>
              <a:ext uri="{FF2B5EF4-FFF2-40B4-BE49-F238E27FC236}">
                <a16:creationId xmlns:a16="http://schemas.microsoft.com/office/drawing/2014/main" id="{518C277E-BF30-0371-C611-7E4ACE35FA8F}"/>
              </a:ext>
            </a:extLst>
          </p:cNvPr>
          <p:cNvCxnSpPr>
            <a:cxnSpLocks/>
          </p:cNvCxnSpPr>
          <p:nvPr/>
        </p:nvCxnSpPr>
        <p:spPr>
          <a:xfrm flipV="1">
            <a:off x="2082799" y="2917371"/>
            <a:ext cx="0" cy="1981203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ysDash"/>
            <a:round/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79B1C963-8292-61A6-B231-EAEC345F98F7}"/>
              </a:ext>
            </a:extLst>
          </p:cNvPr>
          <p:cNvCxnSpPr>
            <a:cxnSpLocks/>
          </p:cNvCxnSpPr>
          <p:nvPr/>
        </p:nvCxnSpPr>
        <p:spPr>
          <a:xfrm>
            <a:off x="6303547" y="3443517"/>
            <a:ext cx="1146620" cy="0"/>
          </a:xfrm>
          <a:prstGeom prst="line">
            <a:avLst/>
          </a:prstGeom>
          <a:noFill/>
          <a:ln w="9525" cap="flat">
            <a:solidFill>
              <a:srgbClr val="C00000"/>
            </a:solidFill>
            <a:prstDash val="dash"/>
            <a:round/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Egyenes összekötő 37">
            <a:extLst>
              <a:ext uri="{FF2B5EF4-FFF2-40B4-BE49-F238E27FC236}">
                <a16:creationId xmlns:a16="http://schemas.microsoft.com/office/drawing/2014/main" id="{6B29962D-07C7-9402-B3CB-FDEC27261864}"/>
              </a:ext>
            </a:extLst>
          </p:cNvPr>
          <p:cNvCxnSpPr>
            <a:cxnSpLocks/>
          </p:cNvCxnSpPr>
          <p:nvPr/>
        </p:nvCxnSpPr>
        <p:spPr>
          <a:xfrm flipV="1">
            <a:off x="6311891" y="1871047"/>
            <a:ext cx="0" cy="1600191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ysDash"/>
            <a:round/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4" name="Lekerekített téglalap 43">
            <a:extLst>
              <a:ext uri="{FF2B5EF4-FFF2-40B4-BE49-F238E27FC236}">
                <a16:creationId xmlns:a16="http://schemas.microsoft.com/office/drawing/2014/main" id="{93A8B0F7-0189-B421-1227-385A0D9101C6}"/>
              </a:ext>
            </a:extLst>
          </p:cNvPr>
          <p:cNvSpPr/>
          <p:nvPr/>
        </p:nvSpPr>
        <p:spPr>
          <a:xfrm>
            <a:off x="8585705" y="1384945"/>
            <a:ext cx="3290608" cy="5107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>
            <a:solidFill>
              <a:schemeClr val="accent6">
                <a:lumMod val="7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Orbán kormány(ok)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1200">
                <a:latin typeface="+mj-lt"/>
                <a:ea typeface="+mj-ea"/>
                <a:cs typeface="+mj-cs"/>
                <a:sym typeface="Calibri"/>
              </a:rPr>
              <a:t>Forráskivonás 2010 – 2019 között</a:t>
            </a:r>
            <a:endParaRPr kumimoji="0" lang="hu-HU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45" name="Egyenes összekötő 44">
            <a:extLst>
              <a:ext uri="{FF2B5EF4-FFF2-40B4-BE49-F238E27FC236}">
                <a16:creationId xmlns:a16="http://schemas.microsoft.com/office/drawing/2014/main" id="{BE45FFF1-8BD3-96E4-21DD-08BCEF2ADDA2}"/>
              </a:ext>
            </a:extLst>
          </p:cNvPr>
          <p:cNvCxnSpPr>
            <a:cxnSpLocks/>
          </p:cNvCxnSpPr>
          <p:nvPr/>
        </p:nvCxnSpPr>
        <p:spPr>
          <a:xfrm>
            <a:off x="8621475" y="4717143"/>
            <a:ext cx="3127810" cy="0"/>
          </a:xfrm>
          <a:prstGeom prst="line">
            <a:avLst/>
          </a:prstGeom>
          <a:noFill/>
          <a:ln w="9525" cap="flat">
            <a:solidFill>
              <a:srgbClr val="FFC000"/>
            </a:solidFill>
            <a:prstDash val="dash"/>
            <a:round/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Egyenes összekötő 49">
            <a:extLst>
              <a:ext uri="{FF2B5EF4-FFF2-40B4-BE49-F238E27FC236}">
                <a16:creationId xmlns:a16="http://schemas.microsoft.com/office/drawing/2014/main" id="{592A8C75-AEF9-68B5-49D2-780CB1CBC385}"/>
              </a:ext>
            </a:extLst>
          </p:cNvPr>
          <p:cNvCxnSpPr>
            <a:cxnSpLocks/>
          </p:cNvCxnSpPr>
          <p:nvPr/>
        </p:nvCxnSpPr>
        <p:spPr>
          <a:xfrm flipV="1">
            <a:off x="8620376" y="2741561"/>
            <a:ext cx="0" cy="2004610"/>
          </a:xfrm>
          <a:prstGeom prst="line">
            <a:avLst/>
          </a:prstGeom>
          <a:noFill/>
          <a:ln w="25400" cap="flat">
            <a:solidFill>
              <a:schemeClr val="accent6">
                <a:lumMod val="75000"/>
              </a:schemeClr>
            </a:solidFill>
            <a:prstDash val="dash"/>
            <a:round/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Egyenes összekötő 54">
            <a:extLst>
              <a:ext uri="{FF2B5EF4-FFF2-40B4-BE49-F238E27FC236}">
                <a16:creationId xmlns:a16="http://schemas.microsoft.com/office/drawing/2014/main" id="{D3EDB052-2EA3-6D30-9641-74A3330B09B4}"/>
              </a:ext>
            </a:extLst>
          </p:cNvPr>
          <p:cNvCxnSpPr>
            <a:cxnSpLocks/>
          </p:cNvCxnSpPr>
          <p:nvPr/>
        </p:nvCxnSpPr>
        <p:spPr>
          <a:xfrm flipV="1">
            <a:off x="2090061" y="4898574"/>
            <a:ext cx="0" cy="544289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Egyenes összekötő 57">
            <a:extLst>
              <a:ext uri="{FF2B5EF4-FFF2-40B4-BE49-F238E27FC236}">
                <a16:creationId xmlns:a16="http://schemas.microsoft.com/office/drawing/2014/main" id="{11906001-79B0-DD43-649E-A98D54E8F85F}"/>
              </a:ext>
            </a:extLst>
          </p:cNvPr>
          <p:cNvCxnSpPr>
            <a:cxnSpLocks/>
          </p:cNvCxnSpPr>
          <p:nvPr/>
        </p:nvCxnSpPr>
        <p:spPr>
          <a:xfrm flipV="1">
            <a:off x="6727357" y="1843326"/>
            <a:ext cx="0" cy="3599537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Egyenes összekötő 59">
            <a:extLst>
              <a:ext uri="{FF2B5EF4-FFF2-40B4-BE49-F238E27FC236}">
                <a16:creationId xmlns:a16="http://schemas.microsoft.com/office/drawing/2014/main" id="{EEB8FCDF-165C-1F9E-8B39-CC5C4286AD52}"/>
              </a:ext>
            </a:extLst>
          </p:cNvPr>
          <p:cNvCxnSpPr>
            <a:cxnSpLocks/>
          </p:cNvCxnSpPr>
          <p:nvPr/>
        </p:nvCxnSpPr>
        <p:spPr>
          <a:xfrm flipV="1">
            <a:off x="9775356" y="1923142"/>
            <a:ext cx="0" cy="3519721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Egyenes összekötő 61">
            <a:extLst>
              <a:ext uri="{FF2B5EF4-FFF2-40B4-BE49-F238E27FC236}">
                <a16:creationId xmlns:a16="http://schemas.microsoft.com/office/drawing/2014/main" id="{9B7D0976-CCBD-965B-E9A1-D939B52678D9}"/>
              </a:ext>
            </a:extLst>
          </p:cNvPr>
          <p:cNvCxnSpPr>
            <a:cxnSpLocks/>
          </p:cNvCxnSpPr>
          <p:nvPr/>
        </p:nvCxnSpPr>
        <p:spPr>
          <a:xfrm flipV="1">
            <a:off x="9789855" y="928914"/>
            <a:ext cx="0" cy="456031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03728276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78663"/>
            <a:ext cx="10972800" cy="668594"/>
          </a:xfrm>
        </p:spPr>
        <p:txBody>
          <a:bodyPr/>
          <a:lstStyle/>
          <a:p>
            <a:pPr algn="l"/>
            <a:r>
              <a:rPr lang="hu-HU" sz="3600" dirty="0"/>
              <a:t>Egy főre jutó egészségügyi kiadások (2014, 2022)</a:t>
            </a:r>
          </a:p>
        </p:txBody>
      </p:sp>
      <p:pic>
        <p:nvPicPr>
          <p:cNvPr id="5122" name="Picture 2" descr="https://pcdn.hu/articles/images-md/e/u/r/eurostat-1-7157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936829"/>
            <a:ext cx="10715625" cy="574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21717F33-176E-C15D-204D-1D5F25B0C3A2}"/>
              </a:ext>
            </a:extLst>
          </p:cNvPr>
          <p:cNvSpPr/>
          <p:nvPr/>
        </p:nvSpPr>
        <p:spPr>
          <a:xfrm>
            <a:off x="8659505" y="3968885"/>
            <a:ext cx="104247" cy="538264"/>
          </a:xfrm>
          <a:prstGeom prst="downArrow">
            <a:avLst/>
          </a:prstGeom>
          <a:solidFill>
            <a:schemeClr val="accent2">
              <a:alpha val="99000"/>
            </a:schemeClr>
          </a:solidFill>
          <a:ln w="25400" cap="flat">
            <a:solidFill>
              <a:schemeClr val="accent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350296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C43EFE-869B-33E8-AA61-D77665FA3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1" y="177345"/>
            <a:ext cx="11175999" cy="519337"/>
          </a:xfrm>
        </p:spPr>
        <p:txBody>
          <a:bodyPr/>
          <a:lstStyle/>
          <a:p>
            <a:pPr algn="l"/>
            <a:r>
              <a:rPr lang="hu-HU" sz="3600" dirty="0"/>
              <a:t>1. Forráskivonás (2)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E9CEC1F-C34D-BC39-E11C-3A0589FAD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1" y="847949"/>
            <a:ext cx="11567886" cy="5915705"/>
          </a:xfrm>
        </p:spPr>
        <p:txBody>
          <a:bodyPr/>
          <a:lstStyle/>
          <a:p>
            <a:pPr marL="0" indent="0" algn="just" eaLnBrk="1" hangingPunct="1">
              <a:spcBef>
                <a:spcPts val="300"/>
              </a:spcBef>
              <a:buNone/>
            </a:pPr>
            <a:r>
              <a:rPr lang="hu-HU" sz="2100" noProof="0" dirty="0">
                <a:solidFill>
                  <a:schemeClr val="tx1"/>
                </a:solidFill>
              </a:rPr>
              <a:t>A kormány az egészségügyre </a:t>
            </a:r>
            <a:r>
              <a:rPr lang="hu-HU" sz="2100" b="1" noProof="0" dirty="0">
                <a:solidFill>
                  <a:schemeClr val="tx1"/>
                </a:solidFill>
              </a:rPr>
              <a:t>az elmúlt 14 év alatt 3 ezer </a:t>
            </a:r>
            <a:r>
              <a:rPr lang="hu-HU" sz="2100" b="1" noProof="0" dirty="0" err="1">
                <a:solidFill>
                  <a:schemeClr val="tx1"/>
                </a:solidFill>
              </a:rPr>
              <a:t>mrd</a:t>
            </a:r>
            <a:r>
              <a:rPr lang="hu-HU" sz="2100" b="1" noProof="0" dirty="0">
                <a:solidFill>
                  <a:schemeClr val="tx1"/>
                </a:solidFill>
              </a:rPr>
              <a:t> Ft-tal kevesebbet költött, mint a szomszédos országokban</a:t>
            </a:r>
            <a:r>
              <a:rPr lang="hu-HU" sz="2100" noProof="0" dirty="0">
                <a:solidFill>
                  <a:schemeClr val="tx1"/>
                </a:solidFill>
              </a:rPr>
              <a:t>. </a:t>
            </a:r>
            <a:r>
              <a:rPr lang="hu-HU" sz="2100" b="1" noProof="0" dirty="0">
                <a:solidFill>
                  <a:schemeClr val="tx1"/>
                </a:solidFill>
              </a:rPr>
              <a:t>Ezek következményeként: </a:t>
            </a:r>
          </a:p>
          <a:p>
            <a:pPr marL="590550" lvl="1" indent="-476250" algn="just" eaLnBrk="1" hangingPunct="1">
              <a:spcBef>
                <a:spcPts val="400"/>
              </a:spcBef>
              <a:buFont typeface="Wingdings" pitchFamily="2" charset="2"/>
              <a:buChar char="Ø"/>
            </a:pPr>
            <a:r>
              <a:rPr lang="hu-HU" sz="2100" noProof="0" dirty="0">
                <a:solidFill>
                  <a:schemeClr val="tx1"/>
                </a:solidFill>
              </a:rPr>
              <a:t>“Éves rendes” 120-150 </a:t>
            </a:r>
            <a:r>
              <a:rPr lang="hu-HU" sz="2100" noProof="0" dirty="0" err="1">
                <a:solidFill>
                  <a:schemeClr val="tx1"/>
                </a:solidFill>
              </a:rPr>
              <a:t>MrdFt</a:t>
            </a:r>
            <a:r>
              <a:rPr lang="hu-HU" sz="2100" noProof="0" dirty="0">
                <a:solidFill>
                  <a:schemeClr val="tx1"/>
                </a:solidFill>
              </a:rPr>
              <a:t> kórházi adósságállomány. De 2024-ben már áprilisra elérte a </a:t>
            </a:r>
            <a:r>
              <a:rPr lang="hu-HU" sz="2100" b="1" noProof="0" dirty="0">
                <a:solidFill>
                  <a:schemeClr val="tx1"/>
                </a:solidFill>
              </a:rPr>
              <a:t>kórházak adóssága a 100 </a:t>
            </a:r>
            <a:r>
              <a:rPr lang="hu-HU" sz="2100" b="1" noProof="0" dirty="0" err="1">
                <a:solidFill>
                  <a:schemeClr val="tx1"/>
                </a:solidFill>
              </a:rPr>
              <a:t>mrd</a:t>
            </a:r>
            <a:r>
              <a:rPr lang="hu-HU" sz="2100" b="1" noProof="0" dirty="0">
                <a:solidFill>
                  <a:schemeClr val="tx1"/>
                </a:solidFill>
              </a:rPr>
              <a:t> Ft-ot</a:t>
            </a:r>
            <a:r>
              <a:rPr lang="hu-HU" sz="2100" noProof="0" dirty="0">
                <a:solidFill>
                  <a:schemeClr val="tx1"/>
                </a:solidFill>
              </a:rPr>
              <a:t>; a kórházi </a:t>
            </a:r>
            <a:r>
              <a:rPr lang="hu-HU" sz="2100" b="1" noProof="0" dirty="0">
                <a:solidFill>
                  <a:schemeClr val="tx1"/>
                </a:solidFill>
              </a:rPr>
              <a:t>infrastruktúra leromlott állapotú</a:t>
            </a:r>
            <a:r>
              <a:rPr lang="hu-HU" sz="2100" noProof="0" dirty="0">
                <a:solidFill>
                  <a:schemeClr val="tx1"/>
                </a:solidFill>
              </a:rPr>
              <a:t>; </a:t>
            </a:r>
          </a:p>
          <a:p>
            <a:pPr marL="590550" lvl="1" indent="-476250" algn="just" eaLnBrk="1" hangingPunct="1">
              <a:spcBef>
                <a:spcPts val="400"/>
              </a:spcBef>
              <a:buFont typeface="Wingdings" pitchFamily="2" charset="2"/>
              <a:buChar char="Ø"/>
            </a:pPr>
            <a:r>
              <a:rPr lang="hu-HU" sz="2100" b="1" noProof="0" dirty="0">
                <a:solidFill>
                  <a:schemeClr val="tx1"/>
                </a:solidFill>
              </a:rPr>
              <a:t>orvosok és ápolók tömege ment a magánellátásba </a:t>
            </a:r>
            <a:r>
              <a:rPr lang="hu-HU" sz="2100" noProof="0" dirty="0">
                <a:solidFill>
                  <a:schemeClr val="tx1"/>
                </a:solidFill>
              </a:rPr>
              <a:t>és/vagy </a:t>
            </a:r>
            <a:r>
              <a:rPr lang="hu-HU" sz="2100" b="1" noProof="0" dirty="0">
                <a:solidFill>
                  <a:schemeClr val="tx1"/>
                </a:solidFill>
              </a:rPr>
              <a:t>külföldre</a:t>
            </a:r>
            <a:r>
              <a:rPr lang="hu-HU" sz="2100" noProof="0" dirty="0">
                <a:solidFill>
                  <a:schemeClr val="tx1"/>
                </a:solidFill>
              </a:rPr>
              <a:t> a szolgálati jogviszonyról szóló törvény miatt;</a:t>
            </a:r>
            <a:endParaRPr lang="hu-HU" sz="2100" b="1" noProof="0" dirty="0">
              <a:solidFill>
                <a:schemeClr val="tx1"/>
              </a:solidFill>
            </a:endParaRPr>
          </a:p>
          <a:p>
            <a:pPr marL="590550" lvl="1" indent="-476250" algn="just" eaLnBrk="1" hangingPunct="1">
              <a:spcBef>
                <a:spcPts val="400"/>
              </a:spcBef>
              <a:buFont typeface="Wingdings" pitchFamily="2" charset="2"/>
              <a:buChar char="Ø"/>
            </a:pPr>
            <a:r>
              <a:rPr lang="hu-HU" sz="2100" noProof="0" dirty="0">
                <a:solidFill>
                  <a:schemeClr val="tx1"/>
                </a:solidFill>
              </a:rPr>
              <a:t>mintegy </a:t>
            </a:r>
            <a:r>
              <a:rPr lang="hu-HU" sz="2100" b="1" noProof="0" dirty="0">
                <a:solidFill>
                  <a:schemeClr val="tx1"/>
                </a:solidFill>
              </a:rPr>
              <a:t>40 ezer nővér hiányzik a rendszerből, </a:t>
            </a:r>
            <a:r>
              <a:rPr lang="hu-HU" sz="2100" noProof="0" dirty="0">
                <a:solidFill>
                  <a:schemeClr val="tx1"/>
                </a:solidFill>
              </a:rPr>
              <a:t>és így </a:t>
            </a:r>
            <a:r>
              <a:rPr lang="hu-HU" sz="2100" b="1" noProof="0" dirty="0">
                <a:solidFill>
                  <a:schemeClr val="tx1"/>
                </a:solidFill>
              </a:rPr>
              <a:t>az 1000 betegre jutó ápolók száma néhány év alatt 6-ról 5-re csökkent</a:t>
            </a:r>
            <a:r>
              <a:rPr lang="hu-HU" sz="2100" noProof="0" dirty="0">
                <a:solidFill>
                  <a:schemeClr val="tx1"/>
                </a:solidFill>
              </a:rPr>
              <a:t>; </a:t>
            </a:r>
            <a:r>
              <a:rPr lang="hu-HU" sz="2100" b="1" noProof="0" dirty="0">
                <a:solidFill>
                  <a:schemeClr val="tx1"/>
                </a:solidFill>
              </a:rPr>
              <a:t>Egy orvosra 1,6 nővér jut, </a:t>
            </a:r>
            <a:r>
              <a:rPr lang="hu-HU" sz="2100" noProof="0" dirty="0">
                <a:solidFill>
                  <a:schemeClr val="tx1"/>
                </a:solidFill>
              </a:rPr>
              <a:t>a minimálisan szükséges 2,5 helyett.</a:t>
            </a:r>
          </a:p>
          <a:p>
            <a:pPr marL="590550" lvl="1" indent="-476250" algn="just" eaLnBrk="1" hangingPunct="1">
              <a:spcBef>
                <a:spcPts val="400"/>
              </a:spcBef>
              <a:buFont typeface="Wingdings" pitchFamily="2" charset="2"/>
              <a:buChar char="Ø"/>
            </a:pPr>
            <a:r>
              <a:rPr lang="hu-HU" sz="2100" noProof="0" dirty="0">
                <a:solidFill>
                  <a:schemeClr val="tx1"/>
                </a:solidFill>
              </a:rPr>
              <a:t>2024 végére már 940 háziorvosi praxis betöltetlen, ami a praxisok közel 15%-a; </a:t>
            </a:r>
            <a:r>
              <a:rPr lang="hu-HU" sz="2100" b="1" noProof="0" dirty="0">
                <a:solidFill>
                  <a:schemeClr val="tx1"/>
                </a:solidFill>
              </a:rPr>
              <a:t>több, mint másfél millió embernek nincs saját háziorvosa</a:t>
            </a:r>
            <a:r>
              <a:rPr lang="hu-HU" sz="2100" noProof="0" dirty="0">
                <a:solidFill>
                  <a:schemeClr val="tx1"/>
                </a:solidFill>
              </a:rPr>
              <a:t>; </a:t>
            </a:r>
          </a:p>
          <a:p>
            <a:pPr marL="590550" lvl="1" indent="-476250" algn="just" eaLnBrk="1" hangingPunct="1">
              <a:spcBef>
                <a:spcPts val="400"/>
              </a:spcBef>
              <a:buFont typeface="Wingdings" pitchFamily="2" charset="2"/>
              <a:buChar char="Ø"/>
            </a:pPr>
            <a:r>
              <a:rPr lang="hu-HU" sz="2100" noProof="0" dirty="0">
                <a:solidFill>
                  <a:schemeClr val="tx1"/>
                </a:solidFill>
              </a:rPr>
              <a:t>2024. első negyedévében már </a:t>
            </a:r>
            <a:r>
              <a:rPr lang="hu-HU" sz="2100" b="1" noProof="0" dirty="0">
                <a:solidFill>
                  <a:schemeClr val="tx1"/>
                </a:solidFill>
              </a:rPr>
              <a:t>közel 200 kórházi osztály vagy szakrendelés működését függesztették fel vagy zárták be</a:t>
            </a:r>
            <a:r>
              <a:rPr lang="hu-HU" sz="2100" noProof="0" dirty="0">
                <a:solidFill>
                  <a:schemeClr val="tx1"/>
                </a:solidFill>
              </a:rPr>
              <a:t>, orvos, ápoló vagy működőképes eszköz hiánya miatt; </a:t>
            </a:r>
          </a:p>
          <a:p>
            <a:pPr marL="590550" lvl="1" indent="-476250" algn="just" eaLnBrk="1" hangingPunct="1">
              <a:spcBef>
                <a:spcPts val="400"/>
              </a:spcBef>
              <a:buFont typeface="Wingdings" pitchFamily="2" charset="2"/>
              <a:buChar char="Ø"/>
            </a:pPr>
            <a:r>
              <a:rPr lang="hu-HU" sz="2100" noProof="0" dirty="0">
                <a:solidFill>
                  <a:schemeClr val="tx1"/>
                </a:solidFill>
              </a:rPr>
              <a:t>a növekvő várólisták, </a:t>
            </a:r>
            <a:r>
              <a:rPr lang="hu-HU" sz="2100" b="1" noProof="0" dirty="0">
                <a:solidFill>
                  <a:schemeClr val="tx1"/>
                </a:solidFill>
              </a:rPr>
              <a:t>már 45 ezer beteg vár műtétekre</a:t>
            </a:r>
            <a:r>
              <a:rPr lang="hu-HU" sz="2100" noProof="0" dirty="0">
                <a:solidFill>
                  <a:schemeClr val="tx1"/>
                </a:solidFill>
              </a:rPr>
              <a:t>, de a kivizsgálásokra is hónapokat kell várni;</a:t>
            </a:r>
          </a:p>
          <a:p>
            <a:pPr marL="590550" lvl="1" indent="-476250" algn="just" eaLnBrk="1" hangingPunct="1">
              <a:spcBef>
                <a:spcPts val="400"/>
              </a:spcBef>
              <a:buFont typeface="Wingdings" pitchFamily="2" charset="2"/>
              <a:buChar char="Ø"/>
            </a:pPr>
            <a:r>
              <a:rPr lang="hu-HU" sz="2100" noProof="0" dirty="0">
                <a:solidFill>
                  <a:schemeClr val="tx1"/>
                </a:solidFill>
              </a:rPr>
              <a:t>a lakosság a tb járulék befizetésén túl </a:t>
            </a:r>
            <a:r>
              <a:rPr lang="hu-HU" sz="2100" b="1" noProof="0" dirty="0">
                <a:solidFill>
                  <a:schemeClr val="tx1"/>
                </a:solidFill>
              </a:rPr>
              <a:t>arányában közel kétszer annyit fizet (az egészségügyi kiadások 28%-a) még ki a családi kasszából az egészségügyre, mint egy átlag EU polgár (15%);</a:t>
            </a:r>
          </a:p>
          <a:p>
            <a:pPr marL="590550" lvl="1" indent="-476250" algn="just" eaLnBrk="1" hangingPunct="1">
              <a:spcBef>
                <a:spcPts val="400"/>
              </a:spcBef>
              <a:buFont typeface="Wingdings" pitchFamily="2" charset="2"/>
              <a:buChar char="Ø"/>
            </a:pPr>
            <a:r>
              <a:rPr lang="hu-HU" sz="2100" b="1" noProof="0" dirty="0">
                <a:solidFill>
                  <a:schemeClr val="tx1"/>
                </a:solidFill>
              </a:rPr>
              <a:t>növekvő társadalmi egyenlőtlenség </a:t>
            </a:r>
            <a:r>
              <a:rPr lang="hu-HU" sz="2100" noProof="0" dirty="0">
                <a:solidFill>
                  <a:schemeClr val="tx1"/>
                </a:solidFill>
              </a:rPr>
              <a:t>az egészségügyi szolgáltatásokhoz való </a:t>
            </a:r>
            <a:r>
              <a:rPr lang="hu-HU" sz="2100" b="1" noProof="0" dirty="0">
                <a:solidFill>
                  <a:schemeClr val="tx1"/>
                </a:solidFill>
              </a:rPr>
              <a:t>hozzáférésben </a:t>
            </a:r>
            <a:r>
              <a:rPr lang="hu-HU" sz="2100" noProof="0" dirty="0">
                <a:solidFill>
                  <a:schemeClr val="tx1"/>
                </a:solidFill>
              </a:rPr>
              <a:t>és az </a:t>
            </a:r>
            <a:r>
              <a:rPr lang="hu-HU" sz="2100" b="1" noProof="0" dirty="0">
                <a:solidFill>
                  <a:schemeClr val="tx1"/>
                </a:solidFill>
              </a:rPr>
              <a:t>egészségi állapotban</a:t>
            </a:r>
            <a:r>
              <a:rPr lang="hu-HU" sz="2100" noProof="0" dirty="0">
                <a:solidFill>
                  <a:schemeClr val="tx1"/>
                </a:solidFill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328158289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07939"/>
            <a:ext cx="10972800" cy="544712"/>
          </a:xfrm>
        </p:spPr>
        <p:txBody>
          <a:bodyPr>
            <a:noAutofit/>
          </a:bodyPr>
          <a:lstStyle/>
          <a:p>
            <a:pPr algn="l"/>
            <a:r>
              <a:rPr lang="hu-HU" sz="3600" dirty="0"/>
              <a:t>Teendők 1.: forrás visszatáplálás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842514"/>
            <a:ext cx="10972800" cy="596720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900" b="1" dirty="0"/>
              <a:t>A GDP </a:t>
            </a:r>
            <a:r>
              <a:rPr lang="hu-HU" sz="1900" dirty="0"/>
              <a:t>jelenleg kb. 4,8%-át kitevő közfinanszírozási szint legalább </a:t>
            </a:r>
            <a:r>
              <a:rPr lang="hu-HU" sz="1900" b="1" dirty="0"/>
              <a:t>7-8%-</a:t>
            </a:r>
            <a:r>
              <a:rPr lang="hu-HU" sz="1900" b="1" dirty="0" err="1"/>
              <a:t>ra</a:t>
            </a:r>
            <a:r>
              <a:rPr lang="hu-HU" sz="1900" b="1" dirty="0"/>
              <a:t> való emelésé</a:t>
            </a:r>
            <a:r>
              <a:rPr lang="hu-HU" sz="1900" dirty="0"/>
              <a:t>t igényli </a:t>
            </a:r>
            <a:r>
              <a:rPr lang="hu-HU" sz="1900" b="1" dirty="0"/>
              <a:t>több lépésben.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900" b="1" dirty="0"/>
              <a:t>Azonnal 500 Mrd Ft működési többletforrás </a:t>
            </a:r>
            <a:r>
              <a:rPr lang="hu-HU" sz="1900" dirty="0"/>
              <a:t>a működőképesség megőrzésére.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900" dirty="0"/>
              <a:t>További forrásokat csak </a:t>
            </a:r>
            <a:r>
              <a:rPr lang="hu-HU" sz="1900" b="1" dirty="0"/>
              <a:t>a fekvőbeteg</a:t>
            </a:r>
            <a:r>
              <a:rPr lang="hu-HU" sz="1900" dirty="0"/>
              <a:t> (HBCS) </a:t>
            </a:r>
            <a:r>
              <a:rPr lang="hu-HU" sz="1900" b="1" dirty="0"/>
              <a:t>és járóbeteg</a:t>
            </a:r>
            <a:r>
              <a:rPr lang="hu-HU" sz="1900" dirty="0"/>
              <a:t> (német pont) </a:t>
            </a:r>
            <a:r>
              <a:rPr lang="hu-HU" sz="1900" b="1" dirty="0"/>
              <a:t>finanszírozási rendszerének rendbetétele után: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900" dirty="0"/>
              <a:t>a fekvő- és járóbeteg ellátás finanszírozási rendszerébe beépült </a:t>
            </a:r>
            <a:r>
              <a:rPr lang="hu-HU" sz="1900" b="1" dirty="0"/>
              <a:t>haveri és egyéb lobbi torzítások felszámolása</a:t>
            </a:r>
            <a:r>
              <a:rPr lang="hu-HU" sz="1900" dirty="0"/>
              <a:t>;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900" dirty="0"/>
              <a:t>a fekvőbeteg ellátás súlyszámai és a járóbeteg </a:t>
            </a:r>
            <a:r>
              <a:rPr lang="hu-HU" sz="1900" b="1" dirty="0"/>
              <a:t>ellátás pontjai </a:t>
            </a:r>
            <a:r>
              <a:rPr lang="hu-HU" sz="1900" dirty="0"/>
              <a:t>minden szakma és eljárás esetén </a:t>
            </a:r>
            <a:r>
              <a:rPr lang="hu-HU" sz="1900" b="1" dirty="0"/>
              <a:t>az átlagos önköltséget kell, hogy fedezzék</a:t>
            </a:r>
            <a:r>
              <a:rPr lang="hu-HU" sz="1900" dirty="0"/>
              <a:t>;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900" dirty="0"/>
              <a:t>a </a:t>
            </a:r>
            <a:r>
              <a:rPr lang="hu-HU" sz="1900" b="1" dirty="0"/>
              <a:t>teljesítmény korlátok feloldása</a:t>
            </a:r>
            <a:r>
              <a:rPr lang="hu-HU" sz="1900" dirty="0"/>
              <a:t>, a </a:t>
            </a:r>
            <a:r>
              <a:rPr lang="hu-HU" sz="1900" b="1" dirty="0"/>
              <a:t>várólisták csökkentése </a:t>
            </a:r>
            <a:r>
              <a:rPr lang="hu-HU" sz="1900" dirty="0"/>
              <a:t>érdekében, a finanszírozási rendszer teljesítmény- és versenynövelő hatásának felszabadítása révén;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900" dirty="0"/>
              <a:t>az </a:t>
            </a:r>
            <a:r>
              <a:rPr lang="hu-HU" sz="1900" b="1" dirty="0"/>
              <a:t>önköltségszámítás és technológia értékelés intézményesítése</a:t>
            </a:r>
            <a:r>
              <a:rPr lang="hu-HU" sz="1900" dirty="0"/>
              <a:t>, befogadási szabályok rendbetétele, </a:t>
            </a:r>
            <a:r>
              <a:rPr lang="hu-HU" sz="1900" b="1" dirty="0"/>
              <a:t>átláthatóvá tétele</a:t>
            </a:r>
            <a:r>
              <a:rPr lang="hu-HU" sz="1900" dirty="0"/>
              <a:t>, 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900" dirty="0"/>
              <a:t>az elavult eljárások, technológiák kivezetése és a </a:t>
            </a:r>
            <a:r>
              <a:rPr lang="hu-HU" sz="1900" b="1" dirty="0"/>
              <a:t>korszerű betegközpontú technológiák </a:t>
            </a:r>
            <a:r>
              <a:rPr lang="hu-HU" sz="1900" dirty="0"/>
              <a:t>bevezetése.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900" dirty="0"/>
              <a:t>A </a:t>
            </a:r>
            <a:r>
              <a:rPr lang="hu-HU" sz="1900" b="1" dirty="0"/>
              <a:t>tényleges ellátási szükségleteknek megfelelő kapacitások </a:t>
            </a:r>
            <a:r>
              <a:rPr lang="hu-HU" sz="1900" dirty="0"/>
              <a:t>megtervezése, és célzott beruházási, rekonstrukciós programok az adott területeken hiányzó ellátások feltételeinek megteremtésére. Ezáltal </a:t>
            </a:r>
            <a:r>
              <a:rPr lang="hu-HU" sz="1900" b="1" dirty="0"/>
              <a:t>az ellátás területi egyenlőtlenségeinek a felszámolása</a:t>
            </a:r>
            <a:r>
              <a:rPr lang="hu-HU" sz="1900" dirty="0"/>
              <a:t>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900" dirty="0"/>
              <a:t>Minden megépülő, új kapacitást fenn is kell tartani. Ezért az új kórházi, szakrendelői beruházások szükségletalapú és átlátható egészségpolitikai tervezését és ellenőrzését helyre kell állítani</a:t>
            </a:r>
            <a:r>
              <a:rPr lang="hu-HU" sz="1900" b="1" dirty="0"/>
              <a:t>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900" b="1" dirty="0"/>
              <a:t>Szabályozott szolgáltató oldali verseny </a:t>
            </a:r>
            <a:r>
              <a:rPr lang="hu-HU" sz="1900" dirty="0"/>
              <a:t>feltételeinek a megteremtése.</a:t>
            </a:r>
          </a:p>
        </p:txBody>
      </p:sp>
    </p:spTree>
    <p:extLst>
      <p:ext uri="{BB962C8B-B14F-4D97-AF65-F5344CB8AC3E}">
        <p14:creationId xmlns:p14="http://schemas.microsoft.com/office/powerpoint/2010/main" val="984816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DC5692-9B98-D999-8E33-2AEED02C9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3453170"/>
            <a:ext cx="10363201" cy="1362076"/>
          </a:xfrm>
        </p:spPr>
        <p:txBody>
          <a:bodyPr/>
          <a:lstStyle/>
          <a:p>
            <a:r>
              <a:rPr lang="hu-HU" dirty="0">
                <a:solidFill>
                  <a:srgbClr val="50412C"/>
                </a:solidFill>
              </a:rPr>
              <a:t>2. járadékszedés, lopás, rablás</a:t>
            </a:r>
          </a:p>
        </p:txBody>
      </p:sp>
    </p:spTree>
    <p:extLst>
      <p:ext uri="{BB962C8B-B14F-4D97-AF65-F5344CB8AC3E}">
        <p14:creationId xmlns:p14="http://schemas.microsoft.com/office/powerpoint/2010/main" val="341111384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>
            <a:extLst>
              <a:ext uri="{FF2B5EF4-FFF2-40B4-BE49-F238E27FC236}">
                <a16:creationId xmlns:a16="http://schemas.microsoft.com/office/drawing/2014/main" id="{D1B01486-F8BE-20D8-FBFF-22AD6B38F83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93675" y="108630"/>
            <a:ext cx="11887200" cy="505183"/>
          </a:xfrm>
        </p:spPr>
        <p:txBody>
          <a:bodyPr/>
          <a:lstStyle/>
          <a:p>
            <a:pPr algn="l" eaLnBrk="1" hangingPunct="1"/>
            <a:r>
              <a:rPr lang="en-US" altLang="en-US" sz="3600" dirty="0">
                <a:solidFill>
                  <a:srgbClr val="50412C"/>
                </a:solidFill>
              </a:rPr>
              <a:t>2. </a:t>
            </a:r>
            <a:r>
              <a:rPr lang="en-US" altLang="en-US" sz="3600" dirty="0" err="1">
                <a:solidFill>
                  <a:srgbClr val="50412C"/>
                </a:solidFill>
              </a:rPr>
              <a:t>Járadékszedés</a:t>
            </a:r>
            <a:r>
              <a:rPr lang="en-US" altLang="en-US" sz="3600" dirty="0">
                <a:solidFill>
                  <a:srgbClr val="50412C"/>
                </a:solidFill>
              </a:rPr>
              <a:t>, </a:t>
            </a:r>
            <a:r>
              <a:rPr lang="en-US" altLang="en-US" sz="3600" dirty="0" err="1">
                <a:solidFill>
                  <a:srgbClr val="50412C"/>
                </a:solidFill>
              </a:rPr>
              <a:t>lopás</a:t>
            </a:r>
            <a:r>
              <a:rPr lang="en-US" altLang="en-US" sz="3600" dirty="0">
                <a:solidFill>
                  <a:srgbClr val="50412C"/>
                </a:solidFill>
              </a:rPr>
              <a:t> </a:t>
            </a:r>
            <a:r>
              <a:rPr lang="en-US" altLang="en-US" sz="3600" dirty="0" err="1">
                <a:solidFill>
                  <a:srgbClr val="50412C"/>
                </a:solidFill>
              </a:rPr>
              <a:t>és</a:t>
            </a:r>
            <a:r>
              <a:rPr lang="en-US" altLang="en-US" sz="3600" dirty="0">
                <a:solidFill>
                  <a:srgbClr val="50412C"/>
                </a:solidFill>
              </a:rPr>
              <a:t> </a:t>
            </a:r>
            <a:r>
              <a:rPr lang="en-US" altLang="en-US" sz="3600" dirty="0" err="1">
                <a:solidFill>
                  <a:srgbClr val="50412C"/>
                </a:solidFill>
              </a:rPr>
              <a:t>rablás</a:t>
            </a:r>
            <a:r>
              <a:rPr lang="hu-HU" altLang="en-US" sz="3600" dirty="0">
                <a:solidFill>
                  <a:srgbClr val="50412C"/>
                </a:solidFill>
              </a:rPr>
              <a:t> (1)</a:t>
            </a:r>
            <a:endParaRPr lang="en-US" altLang="en-US" sz="3600" dirty="0">
              <a:solidFill>
                <a:srgbClr val="50412C"/>
              </a:solidFill>
            </a:endParaRPr>
          </a:p>
        </p:txBody>
      </p:sp>
      <p:sp>
        <p:nvSpPr>
          <p:cNvPr id="149" name="Tartalom helye 2">
            <a:extLst>
              <a:ext uri="{FF2B5EF4-FFF2-40B4-BE49-F238E27FC236}">
                <a16:creationId xmlns:a16="http://schemas.microsoft.com/office/drawing/2014/main" id="{103041F2-6B7F-D09E-BF9F-06708F23D3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9655" y="677485"/>
            <a:ext cx="11887200" cy="6071885"/>
          </a:xfrm>
        </p:spPr>
        <p:txBody>
          <a:bodyPr>
            <a:noAutofit/>
          </a:bodyPr>
          <a:lstStyle/>
          <a:p>
            <a:pPr marL="0" indent="0" algn="just" defTabSz="766763" eaLnBrk="1" hangingPunct="1">
              <a:spcBef>
                <a:spcPct val="0"/>
              </a:spcBef>
              <a:buNone/>
            </a:pPr>
            <a:r>
              <a:rPr lang="hu-HU" altLang="en-US" sz="2400" b="1" dirty="0">
                <a:solidFill>
                  <a:srgbClr val="C00000"/>
                </a:solidFill>
              </a:rPr>
              <a:t>Egyes a</a:t>
            </a:r>
            <a:r>
              <a:rPr lang="en-US" altLang="en-US" sz="2400" b="1" dirty="0" err="1">
                <a:solidFill>
                  <a:srgbClr val="C00000"/>
                </a:solidFill>
              </a:rPr>
              <a:t>lkalmi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</a:rPr>
              <a:t>beszerzések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en-US" sz="2400" dirty="0"/>
              <a:t>NER </a:t>
            </a:r>
            <a:r>
              <a:rPr lang="en-US" altLang="en-US" sz="2400" dirty="0" err="1"/>
              <a:t>cégeknek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történő</a:t>
            </a:r>
            <a:r>
              <a:rPr lang="en-US" altLang="en-US" sz="2400" dirty="0"/>
              <a:t> </a:t>
            </a:r>
            <a:r>
              <a:rPr lang="en-US" altLang="en-US" sz="2400" dirty="0" err="1"/>
              <a:t>átjátszásai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és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túlárazásai</a:t>
            </a:r>
            <a:r>
              <a:rPr lang="en-US" altLang="en-US" sz="2400" dirty="0"/>
              <a:t>:</a:t>
            </a:r>
          </a:p>
          <a:p>
            <a:pPr marL="452438" lvl="1" indent="-339725" algn="just" defTabSz="766763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000" b="1" dirty="0"/>
              <a:t>Covid </a:t>
            </a:r>
            <a:r>
              <a:rPr lang="en-US" altLang="en-US" sz="2000" b="1" dirty="0" err="1"/>
              <a:t>vakcinák</a:t>
            </a:r>
            <a:r>
              <a:rPr lang="hu-HU" altLang="en-US" sz="2000" b="1" dirty="0"/>
              <a:t>: </a:t>
            </a:r>
          </a:p>
          <a:p>
            <a:pPr marL="755650" lvl="2" indent="-257175" algn="just" defTabSz="766763" eaLnBrk="1" hangingPunct="1">
              <a:spcBef>
                <a:spcPts val="400"/>
              </a:spcBef>
              <a:buFont typeface="Wingdings" pitchFamily="2" charset="2"/>
              <a:buChar char="§"/>
            </a:pPr>
            <a:r>
              <a:rPr lang="hu-HU" altLang="en-US" sz="1900" dirty="0"/>
              <a:t>Magyarország 2021-ben 5 millió </a:t>
            </a:r>
            <a:r>
              <a:rPr lang="en-US" altLang="en-US" sz="1900" b="1" dirty="0"/>
              <a:t>Sinopharm</a:t>
            </a:r>
            <a:r>
              <a:rPr lang="hu-HU" altLang="en-US" sz="1900" dirty="0"/>
              <a:t> vakcinát vásárolt 31,5 euró/darab áron (összesen kb. 55 </a:t>
            </a:r>
            <a:r>
              <a:rPr lang="hu-HU" altLang="en-US" sz="1900" dirty="0" err="1"/>
              <a:t>mrd</a:t>
            </a:r>
            <a:r>
              <a:rPr lang="hu-HU" altLang="en-US" sz="1900" dirty="0"/>
              <a:t> forint értékben), amiből 3 millió darab megmaradt. (Peru</a:t>
            </a:r>
            <a:r>
              <a:rPr lang="en-US" altLang="en-US" sz="1900" dirty="0"/>
              <a:t> </a:t>
            </a:r>
            <a:r>
              <a:rPr lang="hu-HU" altLang="en-US" sz="1900" dirty="0"/>
              <a:t>ugyanekkor 24 euró/darab áron szerezte be ezeket). </a:t>
            </a:r>
          </a:p>
          <a:p>
            <a:pPr marL="755650" lvl="2" indent="-257175" algn="just" defTabSz="766763" eaLnBrk="1" hangingPunct="1">
              <a:spcBef>
                <a:spcPts val="400"/>
              </a:spcBef>
              <a:buFont typeface="Wingdings" pitchFamily="2" charset="2"/>
              <a:buChar char="§"/>
            </a:pPr>
            <a:r>
              <a:rPr lang="hu-HU" altLang="en-US" sz="1900" dirty="0"/>
              <a:t>Magyarország mintegy </a:t>
            </a:r>
            <a:r>
              <a:rPr lang="hu-HU" sz="1900" dirty="0"/>
              <a:t>4,5 milliárd forint értékben adományozott </a:t>
            </a:r>
            <a:r>
              <a:rPr lang="hu-HU" sz="1900" dirty="0" err="1"/>
              <a:t>Sinopharm</a:t>
            </a:r>
            <a:r>
              <a:rPr lang="hu-HU" sz="1900" dirty="0"/>
              <a:t> vakcinákat más országoknak, például Bosznia-Hercegovinának és Montenegrónak. </a:t>
            </a:r>
          </a:p>
          <a:p>
            <a:pPr marL="755650" lvl="2" indent="-257175" algn="just" defTabSz="766763" eaLnBrk="1" hangingPunct="1">
              <a:spcBef>
                <a:spcPts val="400"/>
              </a:spcBef>
              <a:buFont typeface="Wingdings" pitchFamily="2" charset="2"/>
              <a:buChar char="§"/>
            </a:pPr>
            <a:r>
              <a:rPr lang="hu-HU" sz="1900" dirty="0"/>
              <a:t>Összehasonlításképpen, az Európai Unió más vakcinákra vonatkozóan a következő árakat érte el: </a:t>
            </a:r>
            <a:r>
              <a:rPr lang="hu-HU" sz="1900" b="1" dirty="0" err="1"/>
              <a:t>AstraZeneca</a:t>
            </a:r>
            <a:r>
              <a:rPr lang="hu-HU" sz="1900" dirty="0"/>
              <a:t>: 1,78 euró/adag; </a:t>
            </a:r>
            <a:r>
              <a:rPr lang="hu-HU" sz="1900" b="1" dirty="0"/>
              <a:t>Pfizer-</a:t>
            </a:r>
            <a:r>
              <a:rPr lang="hu-HU" sz="1900" b="1" dirty="0" err="1"/>
              <a:t>BioNTech</a:t>
            </a:r>
            <a:r>
              <a:rPr lang="hu-HU" sz="1900" dirty="0"/>
              <a:t>: 12 euró/adag; </a:t>
            </a:r>
            <a:r>
              <a:rPr lang="hu-HU" sz="1900" b="1" dirty="0" err="1"/>
              <a:t>Moderna</a:t>
            </a:r>
            <a:r>
              <a:rPr lang="hu-HU" sz="1900" dirty="0"/>
              <a:t>: 18 dollár/adag (kb. 15,1 euró); </a:t>
            </a:r>
            <a:r>
              <a:rPr lang="hu-HU" sz="1900" b="1" dirty="0"/>
              <a:t>Johnson &amp; Johnson</a:t>
            </a:r>
            <a:r>
              <a:rPr lang="hu-HU" sz="1900" dirty="0"/>
              <a:t>: 8,5 dollár/adag (kb. 7,1 euró)</a:t>
            </a:r>
            <a:endParaRPr lang="hu-HU" altLang="en-US" sz="1900" dirty="0"/>
          </a:p>
          <a:p>
            <a:pPr marL="452438" lvl="1" indent="-339725" algn="just" defTabSz="766763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000" b="1" dirty="0" err="1"/>
              <a:t>Lélegeztetőgépek</a:t>
            </a:r>
            <a:r>
              <a:rPr lang="en-US" altLang="en-US" sz="2000" dirty="0"/>
              <a:t>: </a:t>
            </a:r>
            <a:endParaRPr lang="hu-HU" altLang="en-US" sz="2000" dirty="0"/>
          </a:p>
          <a:p>
            <a:pPr marL="755650" lvl="2" indent="-257175" algn="just" defTabSz="766763" eaLnBrk="1" hangingPunct="1">
              <a:spcBef>
                <a:spcPts val="400"/>
              </a:spcBef>
              <a:buFont typeface="Wingdings" pitchFamily="2" charset="2"/>
              <a:buChar char="§"/>
            </a:pPr>
            <a:r>
              <a:rPr lang="hu-HU" sz="1900" dirty="0"/>
              <a:t>Magyarország 2020-ban több mint </a:t>
            </a:r>
            <a:r>
              <a:rPr lang="hu-HU" sz="1900" b="1" dirty="0"/>
              <a:t>16.000 lélegeztetőgép</a:t>
            </a:r>
            <a:r>
              <a:rPr lang="hu-HU" sz="1900" dirty="0"/>
              <a:t>et vásárolt. A megfelelőséget </a:t>
            </a:r>
            <a:r>
              <a:rPr lang="hu-HU" sz="1900" dirty="0" err="1"/>
              <a:t>Menczer</a:t>
            </a:r>
            <a:r>
              <a:rPr lang="hu-HU" sz="1900" dirty="0"/>
              <a:t> Tamás igazolta.</a:t>
            </a:r>
            <a:endParaRPr lang="hu-HU" altLang="en-US" sz="1900" dirty="0"/>
          </a:p>
          <a:p>
            <a:pPr marL="755650" lvl="2" indent="-257175" algn="just" defTabSz="766763" eaLnBrk="1" hangingPunct="1">
              <a:spcBef>
                <a:spcPts val="400"/>
              </a:spcBef>
              <a:buFont typeface="Wingdings" pitchFamily="2" charset="2"/>
              <a:buChar char="§"/>
            </a:pPr>
            <a:r>
              <a:rPr lang="hu-HU" altLang="en-US" sz="1900" dirty="0"/>
              <a:t>A </a:t>
            </a:r>
            <a:r>
              <a:rPr lang="en-US" altLang="en-US" sz="1900" b="1" dirty="0"/>
              <a:t>300 </a:t>
            </a:r>
            <a:r>
              <a:rPr lang="en-US" altLang="en-US" sz="1900" b="1" dirty="0" err="1"/>
              <a:t>mrd</a:t>
            </a:r>
            <a:r>
              <a:rPr lang="en-US" altLang="en-US" sz="1900" b="1" dirty="0"/>
              <a:t> </a:t>
            </a:r>
            <a:r>
              <a:rPr lang="hu-HU" altLang="en-US" sz="1900" b="1" dirty="0"/>
              <a:t>forint</a:t>
            </a:r>
            <a:r>
              <a:rPr lang="en-US" altLang="en-US" sz="1900" dirty="0" err="1"/>
              <a:t>os</a:t>
            </a:r>
            <a:r>
              <a:rPr lang="en-US" altLang="en-US" sz="1900" dirty="0"/>
              <a:t> </a:t>
            </a:r>
            <a:r>
              <a:rPr lang="en-US" altLang="en-US" sz="1900" dirty="0" err="1"/>
              <a:t>beszerzés</a:t>
            </a:r>
            <a:r>
              <a:rPr lang="hu-HU" altLang="en-US" sz="1900" dirty="0"/>
              <a:t> </a:t>
            </a:r>
            <a:r>
              <a:rPr lang="en-US" altLang="en-US" sz="1900" dirty="0"/>
              <a:t>Szabó L</a:t>
            </a:r>
            <a:r>
              <a:rPr lang="hu-HU" altLang="en-US" sz="1900" dirty="0"/>
              <a:t>á</a:t>
            </a:r>
            <a:r>
              <a:rPr lang="en-US" altLang="en-US" sz="1900" dirty="0" err="1"/>
              <a:t>szló</a:t>
            </a:r>
            <a:r>
              <a:rPr lang="hu-HU" altLang="en-US" sz="1900" dirty="0"/>
              <a:t>,</a:t>
            </a:r>
            <a:r>
              <a:rPr lang="en-US" altLang="en-US" sz="1900" dirty="0"/>
              <a:t> volt </a:t>
            </a:r>
            <a:r>
              <a:rPr lang="en-US" altLang="en-US" sz="1900" dirty="0" err="1"/>
              <a:t>miniszterhelyettes</a:t>
            </a:r>
            <a:r>
              <a:rPr lang="en-US" altLang="en-US" sz="1900" dirty="0"/>
              <a:t> </a:t>
            </a:r>
            <a:r>
              <a:rPr lang="en-US" altLang="en-US" sz="1900" dirty="0" err="1"/>
              <a:t>cég</a:t>
            </a:r>
            <a:r>
              <a:rPr lang="hu-HU" altLang="en-US" sz="1900" dirty="0"/>
              <a:t>e</a:t>
            </a:r>
            <a:r>
              <a:rPr lang="en-US" altLang="en-US" sz="1900" dirty="0"/>
              <a:t>, </a:t>
            </a:r>
            <a:r>
              <a:rPr lang="hu-HU" altLang="en-US" sz="1900" dirty="0"/>
              <a:t>valamint </a:t>
            </a:r>
            <a:r>
              <a:rPr lang="en-US" altLang="en-US" sz="1900" dirty="0"/>
              <a:t>Orbán </a:t>
            </a:r>
            <a:r>
              <a:rPr lang="en-US" altLang="en-US" sz="1900" dirty="0" err="1"/>
              <a:t>tanácsadójának</a:t>
            </a:r>
            <a:r>
              <a:rPr lang="en-US" altLang="en-US" sz="1900" dirty="0"/>
              <a:t>, </a:t>
            </a:r>
            <a:r>
              <a:rPr lang="en-US" altLang="en-US" sz="1900" dirty="0" err="1"/>
              <a:t>Rahói</a:t>
            </a:r>
            <a:r>
              <a:rPr lang="en-US" altLang="en-US" sz="1900" dirty="0"/>
              <a:t> Zsuzsanna </a:t>
            </a:r>
            <a:r>
              <a:rPr lang="en-US" altLang="en-US" sz="1900" dirty="0" err="1"/>
              <a:t>testvérének</a:t>
            </a:r>
            <a:r>
              <a:rPr lang="en-US" altLang="en-US" sz="1900" dirty="0"/>
              <a:t> </a:t>
            </a:r>
            <a:r>
              <a:rPr lang="en-US" altLang="en-US" sz="1900" dirty="0" err="1"/>
              <a:t>cége</a:t>
            </a:r>
            <a:r>
              <a:rPr lang="en-US" altLang="en-US" sz="1900" dirty="0"/>
              <a:t> </a:t>
            </a:r>
            <a:r>
              <a:rPr lang="en-US" altLang="en-US" sz="1900" dirty="0" err="1"/>
              <a:t>számára</a:t>
            </a:r>
            <a:r>
              <a:rPr lang="hu-HU" altLang="en-US" sz="1900" dirty="0"/>
              <a:t> hozott hasznot</a:t>
            </a:r>
            <a:r>
              <a:rPr lang="en-US" altLang="en-US" sz="1900" dirty="0"/>
              <a:t>.</a:t>
            </a:r>
            <a:endParaRPr lang="hu-HU" altLang="en-US" sz="1900" dirty="0"/>
          </a:p>
          <a:p>
            <a:pPr marL="755650" lvl="2" indent="-257175" algn="just" defTabSz="766763" eaLnBrk="1" hangingPunct="1">
              <a:spcBef>
                <a:spcPts val="400"/>
              </a:spcBef>
              <a:buFont typeface="Wingdings" pitchFamily="2" charset="2"/>
              <a:buChar char="§"/>
            </a:pPr>
            <a:r>
              <a:rPr lang="hu-HU" sz="1900" dirty="0"/>
              <a:t>A járvány csúcspontján a kórházakban egyszerre legfeljebb néhány száz lélegeztetőgépet használtak. Például </a:t>
            </a:r>
            <a:r>
              <a:rPr lang="hu-HU" sz="1900" b="1" dirty="0"/>
              <a:t>2021 áprilisában körülbelül 1 000 beteg szorult gépi lélegeztetésre</a:t>
            </a:r>
            <a:r>
              <a:rPr lang="hu-HU" sz="1900" dirty="0"/>
              <a:t>.</a:t>
            </a:r>
          </a:p>
          <a:p>
            <a:pPr marL="755650" lvl="2" indent="-257175" algn="just" defTabSz="766763" eaLnBrk="1" hangingPunct="1">
              <a:spcBef>
                <a:spcPts val="400"/>
              </a:spcBef>
              <a:buFont typeface="Wingdings" pitchFamily="2" charset="2"/>
              <a:buChar char="§"/>
            </a:pPr>
            <a:r>
              <a:rPr lang="hu-HU" sz="1900" dirty="0"/>
              <a:t>A beszerzett eszközök jelentős része nem felelt meg a kórházi lélegeztetőgépek követelményeinek, például </a:t>
            </a:r>
            <a:r>
              <a:rPr lang="hu-HU" sz="1900" b="1" dirty="0"/>
              <a:t>alvási </a:t>
            </a:r>
            <a:r>
              <a:rPr lang="hu-HU" sz="1900" b="1" dirty="0" err="1"/>
              <a:t>apnoé</a:t>
            </a:r>
            <a:r>
              <a:rPr lang="hu-HU" sz="1900" b="1" dirty="0"/>
              <a:t> kezelésére </a:t>
            </a:r>
            <a:r>
              <a:rPr lang="hu-HU" sz="1900" dirty="0"/>
              <a:t>szolgáló készülék volt. </a:t>
            </a:r>
          </a:p>
          <a:p>
            <a:pPr marL="755650" lvl="2" indent="-257175" algn="just" defTabSz="766763" eaLnBrk="1" hangingPunct="1">
              <a:spcBef>
                <a:spcPts val="400"/>
              </a:spcBef>
              <a:buFont typeface="Wingdings" pitchFamily="2" charset="2"/>
              <a:buChar char="§"/>
            </a:pPr>
            <a:r>
              <a:rPr lang="hu-HU" sz="1900" dirty="0"/>
              <a:t>A feleslegessé vált készülékekből Magyarország több mint </a:t>
            </a:r>
            <a:r>
              <a:rPr lang="hu-HU" sz="1900" b="1" dirty="0"/>
              <a:t>6 000 darabot adományozott </a:t>
            </a:r>
            <a:r>
              <a:rPr lang="hu-HU" sz="1900" dirty="0"/>
              <a:t>vagy adott el más országoknak, például Csehországnak, Szerbiának és Ukrajnának.</a:t>
            </a:r>
            <a:endParaRPr lang="en-US" altLang="en-US" sz="1900" dirty="0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>
            <a:extLst>
              <a:ext uri="{FF2B5EF4-FFF2-40B4-BE49-F238E27FC236}">
                <a16:creationId xmlns:a16="http://schemas.microsoft.com/office/drawing/2014/main" id="{D1B01486-F8BE-20D8-FBFF-22AD6B38F83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93675" y="199847"/>
            <a:ext cx="11887200" cy="505183"/>
          </a:xfrm>
        </p:spPr>
        <p:txBody>
          <a:bodyPr/>
          <a:lstStyle/>
          <a:p>
            <a:pPr algn="l" eaLnBrk="1" hangingPunct="1"/>
            <a:r>
              <a:rPr lang="en-US" altLang="en-US" sz="3600" dirty="0">
                <a:solidFill>
                  <a:srgbClr val="50412C"/>
                </a:solidFill>
              </a:rPr>
              <a:t>2. </a:t>
            </a:r>
            <a:r>
              <a:rPr lang="en-US" altLang="en-US" sz="3600" dirty="0" err="1">
                <a:solidFill>
                  <a:srgbClr val="50412C"/>
                </a:solidFill>
              </a:rPr>
              <a:t>Járadékszedés</a:t>
            </a:r>
            <a:r>
              <a:rPr lang="en-US" altLang="en-US" sz="3600" dirty="0">
                <a:solidFill>
                  <a:srgbClr val="50412C"/>
                </a:solidFill>
              </a:rPr>
              <a:t>, </a:t>
            </a:r>
            <a:r>
              <a:rPr lang="en-US" altLang="en-US" sz="3600" dirty="0" err="1">
                <a:solidFill>
                  <a:srgbClr val="50412C"/>
                </a:solidFill>
              </a:rPr>
              <a:t>lopás</a:t>
            </a:r>
            <a:r>
              <a:rPr lang="en-US" altLang="en-US" sz="3600" dirty="0">
                <a:solidFill>
                  <a:srgbClr val="50412C"/>
                </a:solidFill>
              </a:rPr>
              <a:t> </a:t>
            </a:r>
            <a:r>
              <a:rPr lang="en-US" altLang="en-US" sz="3600" dirty="0" err="1">
                <a:solidFill>
                  <a:srgbClr val="50412C"/>
                </a:solidFill>
              </a:rPr>
              <a:t>és</a:t>
            </a:r>
            <a:r>
              <a:rPr lang="en-US" altLang="en-US" sz="3600" dirty="0">
                <a:solidFill>
                  <a:srgbClr val="50412C"/>
                </a:solidFill>
              </a:rPr>
              <a:t> </a:t>
            </a:r>
            <a:r>
              <a:rPr lang="en-US" altLang="en-US" sz="3600" dirty="0" err="1">
                <a:solidFill>
                  <a:srgbClr val="50412C"/>
                </a:solidFill>
              </a:rPr>
              <a:t>rablás</a:t>
            </a:r>
            <a:r>
              <a:rPr lang="hu-HU" altLang="en-US" sz="3600" dirty="0">
                <a:solidFill>
                  <a:srgbClr val="50412C"/>
                </a:solidFill>
              </a:rPr>
              <a:t> (2)</a:t>
            </a:r>
            <a:endParaRPr lang="en-US" altLang="en-US" sz="3600" dirty="0">
              <a:solidFill>
                <a:srgbClr val="50412C"/>
              </a:solidFill>
            </a:endParaRPr>
          </a:p>
        </p:txBody>
      </p:sp>
      <p:sp>
        <p:nvSpPr>
          <p:cNvPr id="149" name="Tartalom helye 2">
            <a:extLst>
              <a:ext uri="{FF2B5EF4-FFF2-40B4-BE49-F238E27FC236}">
                <a16:creationId xmlns:a16="http://schemas.microsoft.com/office/drawing/2014/main" id="{103041F2-6B7F-D09E-BF9F-06708F23D3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3675" y="841829"/>
            <a:ext cx="11780611" cy="5867744"/>
          </a:xfrm>
        </p:spPr>
        <p:txBody>
          <a:bodyPr>
            <a:noAutofit/>
          </a:bodyPr>
          <a:lstStyle/>
          <a:p>
            <a:pPr marL="0" indent="0" defTabSz="766763" eaLnBrk="1" hangingPunct="1">
              <a:spcBef>
                <a:spcPts val="0"/>
              </a:spcBef>
              <a:buNone/>
            </a:pPr>
            <a:r>
              <a:rPr lang="hu-HU" sz="2400" b="1" noProof="0" dirty="0">
                <a:solidFill>
                  <a:srgbClr val="FF0000"/>
                </a:solidFill>
              </a:rPr>
              <a:t>Egészségügyi szolgáltatások </a:t>
            </a:r>
            <a:r>
              <a:rPr lang="hu-HU" sz="2400" noProof="0" dirty="0">
                <a:solidFill>
                  <a:schemeClr val="tx1"/>
                </a:solidFill>
              </a:rPr>
              <a:t>államosítása, majd NER </a:t>
            </a:r>
            <a:r>
              <a:rPr lang="hu-HU" sz="2400" noProof="0" dirty="0"/>
              <a:t>cégeknek történő átjátszása:</a:t>
            </a:r>
          </a:p>
          <a:p>
            <a:pPr marL="488950" lvl="1" indent="-427038"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000" b="1" noProof="0" dirty="0"/>
              <a:t>Meddőségi Központok </a:t>
            </a:r>
            <a:r>
              <a:rPr lang="hu-HU" sz="2000" noProof="0" dirty="0"/>
              <a:t>államosítása</a:t>
            </a:r>
            <a:r>
              <a:rPr lang="hu-HU" sz="2000" b="1" noProof="0" dirty="0"/>
              <a:t>: </a:t>
            </a:r>
            <a:r>
              <a:rPr lang="hu-HU" sz="2000" noProof="0" dirty="0"/>
              <a:t>Jogi ellehetetlenítés, felvásárlás.</a:t>
            </a:r>
            <a:r>
              <a:rPr lang="hu-HU" sz="2000" b="1" noProof="0" dirty="0"/>
              <a:t> </a:t>
            </a:r>
            <a:r>
              <a:rPr lang="hu-HU" sz="2000" noProof="0" dirty="0"/>
              <a:t>Korlátlan finanszírozást az államosítást követően nyitották meg, több száz millió forint PR, magas profit, a hatékonysági számokat nem hozza, a családpolitikai program részeként újabb kudarc, titkos szerződések.</a:t>
            </a:r>
          </a:p>
          <a:p>
            <a:pPr marL="488950" lvl="1" indent="-427038"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000" b="1" noProof="0" dirty="0"/>
              <a:t>Művesekezelések</a:t>
            </a:r>
            <a:r>
              <a:rPr lang="hu-HU" sz="2000" noProof="0" dirty="0"/>
              <a:t> állami kézbe vétele; (folyamatban. A szektor ellenállása miatt, a kormány a legnagyobb magánkórházi hálózatot működtető </a:t>
            </a:r>
            <a:r>
              <a:rPr lang="hu-HU" sz="2000" noProof="0" dirty="0" err="1"/>
              <a:t>TritonLife</a:t>
            </a:r>
            <a:r>
              <a:rPr lang="hu-HU" sz="2000" noProof="0" dirty="0"/>
              <a:t>-fal vásároltatta fel az FMC (</a:t>
            </a:r>
            <a:r>
              <a:rPr lang="hu-HU" sz="2000" noProof="0" dirty="0" err="1"/>
              <a:t>Fresenius</a:t>
            </a:r>
            <a:r>
              <a:rPr lang="hu-HU" sz="2000" noProof="0" dirty="0"/>
              <a:t> Medical </a:t>
            </a:r>
            <a:r>
              <a:rPr lang="hu-HU" sz="2000" noProof="0" dirty="0" err="1"/>
              <a:t>Care</a:t>
            </a:r>
            <a:r>
              <a:rPr lang="hu-HU" sz="2000" noProof="0" dirty="0"/>
              <a:t> </a:t>
            </a:r>
            <a:r>
              <a:rPr lang="hu-HU" sz="2000" noProof="0" dirty="0" err="1"/>
              <a:t>mbH</a:t>
            </a:r>
            <a:r>
              <a:rPr lang="hu-HU" sz="2000" noProof="0" dirty="0"/>
              <a:t>) művesehálózatot. A </a:t>
            </a:r>
            <a:r>
              <a:rPr lang="hu-HU" sz="2000" noProof="0" dirty="0" err="1"/>
              <a:t>TritonLife</a:t>
            </a:r>
            <a:r>
              <a:rPr lang="hu-HU" sz="2000" noProof="0" dirty="0"/>
              <a:t> pedig a 2024 áprilisában megvásárolt FMC hálózat 22 központját átpasszolta az államnak. Bár a piacnak még maradtak magánszereplői, a francia hátterű </a:t>
            </a:r>
            <a:r>
              <a:rPr lang="hu-HU" sz="2000" noProof="0" dirty="0" err="1"/>
              <a:t>Diaverum</a:t>
            </a:r>
            <a:r>
              <a:rPr lang="hu-HU" sz="2000" noProof="0" dirty="0"/>
              <a:t>, és a német B.Braun </a:t>
            </a:r>
            <a:r>
              <a:rPr lang="hu-HU" sz="2000" noProof="0" dirty="0" err="1"/>
              <a:t>Avitum</a:t>
            </a:r>
            <a:r>
              <a:rPr lang="hu-HU" sz="2000" noProof="0" dirty="0"/>
              <a:t>. De az állam így is egy 11 milliárdos részt szerzett meg belőle.) </a:t>
            </a:r>
          </a:p>
          <a:p>
            <a:pPr marL="488950" lvl="1" indent="-427038"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000" b="1" noProof="0" dirty="0"/>
              <a:t>CT, MR vizsgálatok </a:t>
            </a:r>
            <a:r>
              <a:rPr lang="hu-HU" sz="2000" noProof="0" dirty="0"/>
              <a:t>államosításának terve: egy 2023-as törvénymódosítás szerint 2024. november 1-jétől a közfinanszírozott CT és MR vizsgálatokat kizárólag állami intézmények végezhetik. Azonban 2024 áprilisában a kormány egy évvel elhalasztotta az átállást, mivel nem áll rendelkezésre elegendő állami kapacitás a feladat átvételére. Így a magánszolgáltatók 2025. november 1-jéig folytathatják a közfinanszírozott vizsgálatok végzését; </a:t>
            </a:r>
          </a:p>
          <a:p>
            <a:pPr marL="488950" lvl="1" indent="-427038"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000" b="1" noProof="0" dirty="0"/>
              <a:t>Nemzeti Orvoslaboratóriumi Nonprofit Kft.</a:t>
            </a:r>
            <a:r>
              <a:rPr lang="hu-HU" sz="2000" noProof="0" dirty="0"/>
              <a:t>: labordiagnosztika államosítások, induláskor (2023) 900 millió Ft (EEM), majd Belügyminisztériumtól további 150 millió, kb. 1 évet élt a program, amikor lezárták. Tervbe vették a </a:t>
            </a:r>
            <a:r>
              <a:rPr lang="hu-HU" sz="2000" b="1" noProof="0" dirty="0"/>
              <a:t>kórházi laborok államosítását, </a:t>
            </a:r>
            <a:r>
              <a:rPr lang="hu-HU" sz="2000" noProof="0" dirty="0"/>
              <a:t>mely szerint a</a:t>
            </a:r>
            <a:r>
              <a:rPr lang="hu-HU" sz="2000" noProof="0" dirty="0">
                <a:solidFill>
                  <a:srgbClr val="000000"/>
                </a:solidFill>
              </a:rPr>
              <a:t>z összes kórházi labor átalakulna, és egy állami megalabor vizsgálná a mintákat</a:t>
            </a:r>
            <a:r>
              <a:rPr lang="hu-HU" sz="2000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80045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959C1-2D75-8296-3D6A-41E66E68F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87554"/>
            <a:ext cx="11329481" cy="568426"/>
          </a:xfrm>
        </p:spPr>
        <p:txBody>
          <a:bodyPr/>
          <a:lstStyle/>
          <a:p>
            <a:pPr algn="l"/>
            <a:r>
              <a:rPr lang="en-US" altLang="en-US" sz="3600" dirty="0">
                <a:solidFill>
                  <a:srgbClr val="50412C"/>
                </a:solidFill>
              </a:rPr>
              <a:t>2. </a:t>
            </a:r>
            <a:r>
              <a:rPr lang="en-US" altLang="en-US" sz="3600" dirty="0" err="1">
                <a:solidFill>
                  <a:srgbClr val="50412C"/>
                </a:solidFill>
              </a:rPr>
              <a:t>Járadékszedés</a:t>
            </a:r>
            <a:r>
              <a:rPr lang="en-US" altLang="en-US" sz="3600" dirty="0">
                <a:solidFill>
                  <a:srgbClr val="50412C"/>
                </a:solidFill>
              </a:rPr>
              <a:t>, </a:t>
            </a:r>
            <a:r>
              <a:rPr lang="en-US" altLang="en-US" sz="3600" dirty="0" err="1">
                <a:solidFill>
                  <a:srgbClr val="50412C"/>
                </a:solidFill>
              </a:rPr>
              <a:t>lopás</a:t>
            </a:r>
            <a:r>
              <a:rPr lang="en-US" altLang="en-US" sz="3600" dirty="0">
                <a:solidFill>
                  <a:srgbClr val="50412C"/>
                </a:solidFill>
              </a:rPr>
              <a:t> </a:t>
            </a:r>
            <a:r>
              <a:rPr lang="en-US" altLang="en-US" sz="3600" dirty="0" err="1">
                <a:solidFill>
                  <a:srgbClr val="50412C"/>
                </a:solidFill>
              </a:rPr>
              <a:t>és</a:t>
            </a:r>
            <a:r>
              <a:rPr lang="en-US" altLang="en-US" sz="3600" dirty="0">
                <a:solidFill>
                  <a:srgbClr val="50412C"/>
                </a:solidFill>
              </a:rPr>
              <a:t> </a:t>
            </a:r>
            <a:r>
              <a:rPr lang="en-US" altLang="en-US" sz="3600" dirty="0" err="1">
                <a:solidFill>
                  <a:srgbClr val="50412C"/>
                </a:solidFill>
              </a:rPr>
              <a:t>rablás</a:t>
            </a:r>
            <a:r>
              <a:rPr lang="hu-HU" altLang="en-US" sz="3600" dirty="0">
                <a:solidFill>
                  <a:srgbClr val="50412C"/>
                </a:solidFill>
              </a:rPr>
              <a:t> (3)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A0BE4-3B8D-E2FB-01E2-E1C966F13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919" y="879431"/>
            <a:ext cx="11619767" cy="5747424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2400" b="1" noProof="0">
                <a:solidFill>
                  <a:srgbClr val="FF0000"/>
                </a:solidFill>
              </a:rPr>
              <a:t>Egészségügyi intézmény-üzemeltetési szolgáltatások </a:t>
            </a:r>
            <a:r>
              <a:rPr lang="hu-HU" sz="2400" noProof="0">
                <a:solidFill>
                  <a:schemeClr val="tx1"/>
                </a:solidFill>
              </a:rPr>
              <a:t>államosítása, majd NER </a:t>
            </a:r>
            <a:r>
              <a:rPr lang="hu-HU" sz="2400" noProof="0"/>
              <a:t>cégeknek történő átjátszása:</a:t>
            </a:r>
            <a:endParaRPr lang="hu-HU" sz="1600" b="1" noProof="0"/>
          </a:p>
          <a:p>
            <a:pPr marL="452438" lvl="1" indent="-428625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200" b="1" noProof="0" dirty="0"/>
              <a:t>Kórházak műszaki üzemeltetése, </a:t>
            </a:r>
            <a:r>
              <a:rPr lang="hu-HU" sz="2200" noProof="0" dirty="0"/>
              <a:t>beleértve a takarítást és biztonsági szolgálatot: a Közbeszerzési és Ellátási Főigazgatóság (KEF) nettó 400 </a:t>
            </a:r>
            <a:r>
              <a:rPr lang="hu-HU" sz="2200" noProof="0" dirty="0" err="1"/>
              <a:t>mrd</a:t>
            </a:r>
            <a:r>
              <a:rPr lang="hu-HU" sz="2200" noProof="0" dirty="0"/>
              <a:t> forintos keretösszegért bízta meg a </a:t>
            </a:r>
            <a:r>
              <a:rPr lang="hu-HU" sz="2200" noProof="0" dirty="0">
                <a:solidFill>
                  <a:srgbClr val="111115"/>
                </a:solidFill>
              </a:rPr>
              <a:t>B+N Referencia Zrt. </a:t>
            </a:r>
            <a:r>
              <a:rPr lang="hu-HU" sz="2200" noProof="0" dirty="0"/>
              <a:t>céget 81 fővárosi és vidéki kórház, valamint számos egyéb egészségügyi intézmény műszaki üzemeltetésével. Ez a teljes magyar egészségügy éves költségvetésének 10 százalékának megfelelő összeg. </a:t>
            </a:r>
            <a:endParaRPr lang="hu-HU" sz="2200" b="1" noProof="0" dirty="0"/>
          </a:p>
          <a:p>
            <a:pPr marL="452438" lvl="1" indent="-428625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200" b="1" noProof="0" dirty="0"/>
              <a:t>Tervezik az intézményi (pl. kórházi) gyógyszertárak kiszervezését</a:t>
            </a:r>
            <a:r>
              <a:rPr lang="hu-HU" sz="2200" noProof="0" dirty="0"/>
              <a:t>. (Folyamatban). A mintegy 80 kórházi gyógyszertár adja jelenleg a piac 30 százalékát, a maradék 70 százalékon több mint kétezer gyógyszertár osztozik.) A Rogán Antal felügyelete alá tartozó Nemzeti Koncessziós Iroda levezénylésében egy szereplőre bíznák a kórházi gyógyszerbeszerzést, </a:t>
            </a:r>
            <a:r>
              <a:rPr lang="hu-HU" sz="2200" noProof="0" dirty="0" err="1"/>
              <a:t>kb</a:t>
            </a:r>
            <a:r>
              <a:rPr lang="hu-HU" sz="2200" noProof="0" dirty="0"/>
              <a:t> évi 200 </a:t>
            </a:r>
            <a:r>
              <a:rPr lang="hu-HU" sz="2200" noProof="0" dirty="0" err="1"/>
              <a:t>mrd</a:t>
            </a:r>
            <a:r>
              <a:rPr lang="hu-HU" sz="2200" noProof="0" dirty="0"/>
              <a:t> forint értékben. Ezt követően pedig közforgalmú gyógyszertári jogosítványokat is kapnának. </a:t>
            </a:r>
          </a:p>
          <a:p>
            <a:pPr marL="452438" lvl="1" indent="-428625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200" b="1" noProof="0" dirty="0"/>
              <a:t>Vérplazma kereskedelem: </a:t>
            </a:r>
            <a:r>
              <a:rPr lang="hu-HU" sz="2200" noProof="0" dirty="0"/>
              <a:t>a Bayerné dr. </a:t>
            </a:r>
            <a:r>
              <a:rPr lang="hu-HU" sz="2200" noProof="0" dirty="0" err="1"/>
              <a:t>Matusovits</a:t>
            </a:r>
            <a:r>
              <a:rPr lang="hu-HU" sz="2200" noProof="0" dirty="0"/>
              <a:t> Andrea által vezetett Országos Vérellátó Szolgálat szerződik a világpiaci alatti áron a</a:t>
            </a:r>
            <a:r>
              <a:rPr lang="hu-HU" sz="2200" noProof="0" dirty="0">
                <a:solidFill>
                  <a:srgbClr val="27AAE1"/>
                </a:solidFill>
              </a:rPr>
              <a:t> </a:t>
            </a:r>
            <a:r>
              <a:rPr lang="hu-HU" sz="2200" noProof="0" dirty="0" err="1">
                <a:solidFill>
                  <a:srgbClr val="111115"/>
                </a:solidFill>
              </a:rPr>
              <a:t>Tiborcz</a:t>
            </a:r>
            <a:r>
              <a:rPr lang="hu-HU" sz="2200" noProof="0" dirty="0">
                <a:solidFill>
                  <a:srgbClr val="111115"/>
                </a:solidFill>
              </a:rPr>
              <a:t> István üzleti köreihez kapcsolódó </a:t>
            </a:r>
            <a:r>
              <a:rPr lang="hu-HU" sz="2200" noProof="0" dirty="0" err="1">
                <a:solidFill>
                  <a:srgbClr val="111115"/>
                </a:solidFill>
              </a:rPr>
              <a:t>Plasma</a:t>
            </a:r>
            <a:r>
              <a:rPr lang="hu-HU" sz="2200" noProof="0" dirty="0">
                <a:solidFill>
                  <a:srgbClr val="111115"/>
                </a:solidFill>
              </a:rPr>
              <a:t> </a:t>
            </a:r>
            <a:r>
              <a:rPr lang="hu-HU" sz="2200" noProof="0" dirty="0" err="1">
                <a:solidFill>
                  <a:srgbClr val="111115"/>
                </a:solidFill>
              </a:rPr>
              <a:t>Expert</a:t>
            </a:r>
            <a:r>
              <a:rPr lang="hu-HU" sz="2200" noProof="0" dirty="0">
                <a:solidFill>
                  <a:srgbClr val="111115"/>
                </a:solidFill>
              </a:rPr>
              <a:t> Kft-vel, ami az emberi vérplazmabizniszt az emírségek </a:t>
            </a:r>
            <a:r>
              <a:rPr lang="hu-HU" sz="2200" noProof="0" dirty="0" err="1">
                <a:solidFill>
                  <a:srgbClr val="111115"/>
                </a:solidFill>
              </a:rPr>
              <a:t>adóparadicsomával</a:t>
            </a:r>
            <a:r>
              <a:rPr lang="hu-HU" sz="2200" noProof="0" dirty="0">
                <a:solidFill>
                  <a:srgbClr val="111115"/>
                </a:solidFill>
              </a:rPr>
              <a:t> kombináló cég. Ez a cég a 2022-es  évről 18,3 milliárd Ft adózás utáni nyereséget jelentett (napi kb. 50 millió Ft).</a:t>
            </a:r>
          </a:p>
          <a:p>
            <a:pPr lvl="2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hu-HU" sz="2000" noProof="0" dirty="0"/>
          </a:p>
          <a:p>
            <a:pPr marL="0" indent="0" algn="just">
              <a:buNone/>
            </a:pP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59765315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1582400" cy="711097"/>
          </a:xfrm>
        </p:spPr>
        <p:txBody>
          <a:bodyPr>
            <a:noAutofit/>
          </a:bodyPr>
          <a:lstStyle/>
          <a:p>
            <a:pPr algn="l"/>
            <a:r>
              <a:rPr lang="hu-HU" sz="3600" dirty="0"/>
              <a:t>Teendők 2.: a bűnszervezeti működés felszámolása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38655"/>
            <a:ext cx="10972800" cy="5181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Az </a:t>
            </a:r>
            <a:r>
              <a:rPr lang="hu-HU" sz="2400" b="1" dirty="0"/>
              <a:t>új kapacitások </a:t>
            </a:r>
            <a:r>
              <a:rPr lang="hu-HU" sz="2400" dirty="0"/>
              <a:t>létrehozásának (pl. kórházépítés, PET-CT, MR beszerzés) és a kapacitás befogadási szabályok átláthatóvá tétele.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A </a:t>
            </a:r>
            <a:r>
              <a:rPr lang="hu-HU" sz="2400" b="1" dirty="0"/>
              <a:t>központosított és/vagy magánkézbe átjátszott szolgáltatások visszavétele </a:t>
            </a:r>
            <a:r>
              <a:rPr lang="hu-HU" sz="2400" dirty="0"/>
              <a:t>és a közellátórendszerbe való vissza integrálása.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b="1" dirty="0"/>
              <a:t>A fekvő- és járóbeteg finanszírozási rendszer </a:t>
            </a:r>
            <a:r>
              <a:rPr lang="hu-HU" sz="2400" dirty="0"/>
              <a:t>(HBCS, német pont) </a:t>
            </a:r>
            <a:r>
              <a:rPr lang="hu-HU" sz="2400" b="1" dirty="0"/>
              <a:t>rendbetétele</a:t>
            </a:r>
            <a:r>
              <a:rPr lang="hu-HU" sz="2400" dirty="0"/>
              <a:t>, </a:t>
            </a:r>
            <a:r>
              <a:rPr lang="hu-HU" sz="2400" b="1" dirty="0"/>
              <a:t>korrupciós torzításainak megszüntetése.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A Közbeszerzési és Ellátási Főigazgatósághoz központosított és a B+N-</a:t>
            </a:r>
            <a:r>
              <a:rPr lang="hu-HU" sz="2400" dirty="0" err="1"/>
              <a:t>hez</a:t>
            </a:r>
            <a:r>
              <a:rPr lang="hu-HU" sz="2400" dirty="0"/>
              <a:t> monopolizált központi </a:t>
            </a:r>
            <a:r>
              <a:rPr lang="hu-HU" sz="2400" b="1" dirty="0"/>
              <a:t>beszerzések, műszaki fenntartási, karbantartási, felújítási, takarítási, stb. feladatoknak a szubszidiaritás és átláthatóság elvének megfelelő </a:t>
            </a:r>
            <a:r>
              <a:rPr lang="hu-HU" sz="2400" b="1" dirty="0" err="1"/>
              <a:t>újrarendezése</a:t>
            </a:r>
            <a:r>
              <a:rPr lang="hu-HU" sz="2400" b="1" dirty="0"/>
              <a:t>.</a:t>
            </a:r>
            <a:r>
              <a:rPr lang="hu-HU" sz="2400" dirty="0"/>
              <a:t> A központosítás és a B+N monopolizáltságának felszámolása.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Egyetemi közalapítványok felszámolása, </a:t>
            </a:r>
            <a:r>
              <a:rPr lang="hu-HU" sz="2400" b="1" dirty="0"/>
              <a:t>egyetemi autonómia visszaállítása </a:t>
            </a:r>
            <a:r>
              <a:rPr lang="hu-HU" sz="2400" dirty="0"/>
              <a:t>(a 4 orvoskar klinikáin történik az összes ellátás legalább 30%-35%-a). 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2400" dirty="0"/>
          </a:p>
          <a:p>
            <a:pPr>
              <a:buFont typeface="Wingdings" panose="05000000000000000000" pitchFamily="2" charset="2"/>
              <a:buChar char="Ø"/>
            </a:pPr>
            <a:endParaRPr lang="hu-HU" sz="2400" dirty="0"/>
          </a:p>
          <a:p>
            <a:pPr>
              <a:buFont typeface="Wingdings" panose="05000000000000000000" pitchFamily="2" charset="2"/>
              <a:buChar char="Ø"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16859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F3189A-1FAC-A7A5-BFC2-79B6B2CE3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2906713"/>
            <a:ext cx="10363200" cy="2862263"/>
          </a:xfrm>
        </p:spPr>
        <p:txBody>
          <a:bodyPr>
            <a:normAutofit/>
          </a:bodyPr>
          <a:lstStyle/>
          <a:p>
            <a:r>
              <a:rPr lang="en-US" altLang="en-US" sz="5400" kern="0" dirty="0">
                <a:solidFill>
                  <a:srgbClr val="50412C"/>
                </a:solidFill>
              </a:rPr>
              <a:t>3. </a:t>
            </a:r>
            <a:r>
              <a:rPr lang="en-US" altLang="en-US" sz="5400" kern="0" dirty="0" err="1">
                <a:solidFill>
                  <a:srgbClr val="50412C"/>
                </a:solidFill>
              </a:rPr>
              <a:t>Központosítás</a:t>
            </a:r>
            <a:r>
              <a:rPr lang="en-US" altLang="en-US" sz="5400" kern="0" dirty="0">
                <a:solidFill>
                  <a:srgbClr val="50412C"/>
                </a:solidFill>
              </a:rPr>
              <a:t>, </a:t>
            </a:r>
            <a:r>
              <a:rPr lang="en-US" altLang="en-US" sz="5400" kern="0" dirty="0" err="1">
                <a:solidFill>
                  <a:srgbClr val="50412C"/>
                </a:solidFill>
              </a:rPr>
              <a:t>kézivezérlés</a:t>
            </a:r>
            <a:r>
              <a:rPr lang="en-US" altLang="en-US" sz="5400" kern="0" dirty="0">
                <a:solidFill>
                  <a:srgbClr val="50412C"/>
                </a:solidFill>
              </a:rPr>
              <a:t> </a:t>
            </a:r>
            <a:r>
              <a:rPr lang="en-US" altLang="en-US" sz="5400" kern="0" dirty="0" err="1">
                <a:solidFill>
                  <a:srgbClr val="50412C"/>
                </a:solidFill>
              </a:rPr>
              <a:t>és</a:t>
            </a:r>
            <a:r>
              <a:rPr lang="en-US" altLang="en-US" sz="5400" kern="0" dirty="0">
                <a:solidFill>
                  <a:srgbClr val="50412C"/>
                </a:solidFill>
              </a:rPr>
              <a:t> </a:t>
            </a:r>
            <a:r>
              <a:rPr lang="en-US" altLang="en-US" sz="5400" kern="0" dirty="0" err="1">
                <a:solidFill>
                  <a:srgbClr val="50412C"/>
                </a:solidFill>
              </a:rPr>
              <a:t>rendészeti</a:t>
            </a:r>
            <a:r>
              <a:rPr lang="en-US" altLang="en-US" sz="5400" kern="0" dirty="0">
                <a:solidFill>
                  <a:srgbClr val="50412C"/>
                </a:solidFill>
              </a:rPr>
              <a:t> </a:t>
            </a:r>
            <a:r>
              <a:rPr lang="en-US" altLang="en-US" sz="5400" kern="0" dirty="0" err="1">
                <a:solidFill>
                  <a:srgbClr val="50412C"/>
                </a:solidFill>
              </a:rPr>
              <a:t>irányítási</a:t>
            </a:r>
            <a:r>
              <a:rPr lang="en-US" altLang="en-US" sz="5400" kern="0" dirty="0">
                <a:solidFill>
                  <a:srgbClr val="50412C"/>
                </a:solidFill>
              </a:rPr>
              <a:t> </a:t>
            </a:r>
            <a:r>
              <a:rPr lang="en-US" altLang="en-US" sz="5400" kern="0" dirty="0" err="1">
                <a:solidFill>
                  <a:srgbClr val="50412C"/>
                </a:solidFill>
              </a:rPr>
              <a:t>módszerek</a:t>
            </a:r>
            <a:endParaRPr lang="hu-HU" dirty="0">
              <a:solidFill>
                <a:srgbClr val="5041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23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églalap 3">
            <a:extLst>
              <a:ext uri="{FF2B5EF4-FFF2-40B4-BE49-F238E27FC236}">
                <a16:creationId xmlns:a16="http://schemas.microsoft.com/office/drawing/2014/main" id="{D17E9D91-9909-142E-2501-5145E6EAC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322263"/>
            <a:ext cx="1198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pPr eaLnBrk="1"/>
            <a:r>
              <a:rPr lang="en-US" altLang="en-US" sz="2800" b="1" dirty="0">
                <a:solidFill>
                  <a:srgbClr val="FF0000"/>
                </a:solidFill>
              </a:rPr>
              <a:t>Mi </a:t>
            </a:r>
            <a:r>
              <a:rPr lang="en-US" altLang="en-US" sz="2800" b="1" dirty="0" err="1">
                <a:solidFill>
                  <a:srgbClr val="FF0000"/>
                </a:solidFill>
              </a:rPr>
              <a:t>lehet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az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oka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annak</a:t>
            </a:r>
            <a:r>
              <a:rPr lang="en-US" altLang="en-US" sz="2800" b="1" dirty="0">
                <a:solidFill>
                  <a:srgbClr val="50412C"/>
                </a:solidFill>
              </a:rPr>
              <a:t>, </a:t>
            </a:r>
            <a:r>
              <a:rPr lang="en-US" altLang="en-US" sz="2800" b="1" dirty="0" err="1">
                <a:solidFill>
                  <a:srgbClr val="50412C"/>
                </a:solidFill>
              </a:rPr>
              <a:t>hogy</a:t>
            </a:r>
            <a:r>
              <a:rPr lang="en-US" altLang="en-US" sz="2800" b="1" dirty="0">
                <a:solidFill>
                  <a:srgbClr val="50412C"/>
                </a:solidFill>
              </a:rPr>
              <a:t> a </a:t>
            </a:r>
            <a:r>
              <a:rPr lang="en-US" altLang="en-US" sz="2800" b="1" dirty="0" err="1">
                <a:solidFill>
                  <a:srgbClr val="50412C"/>
                </a:solidFill>
              </a:rPr>
              <a:t>kormány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nem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oldja</a:t>
            </a:r>
            <a:r>
              <a:rPr lang="en-US" altLang="en-US" sz="2800" b="1" dirty="0">
                <a:solidFill>
                  <a:srgbClr val="50412C"/>
                </a:solidFill>
              </a:rPr>
              <a:t> meg </a:t>
            </a:r>
            <a:r>
              <a:rPr lang="en-US" altLang="en-US" sz="2800" b="1" dirty="0" err="1">
                <a:solidFill>
                  <a:srgbClr val="50412C"/>
                </a:solidFill>
              </a:rPr>
              <a:t>ezeket</a:t>
            </a:r>
            <a:r>
              <a:rPr lang="en-US" altLang="en-US" sz="2800" b="1" dirty="0">
                <a:solidFill>
                  <a:srgbClr val="50412C"/>
                </a:solidFill>
              </a:rPr>
              <a:t> a </a:t>
            </a:r>
            <a:r>
              <a:rPr lang="en-US" altLang="en-US" sz="2800" b="1" dirty="0" err="1">
                <a:solidFill>
                  <a:srgbClr val="50412C"/>
                </a:solidFill>
              </a:rPr>
              <a:t>problémákat</a:t>
            </a:r>
            <a:r>
              <a:rPr lang="en-US" altLang="en-US" sz="2800" b="1" dirty="0">
                <a:solidFill>
                  <a:srgbClr val="50412C"/>
                </a:solidFill>
              </a:rPr>
              <a:t>? </a:t>
            </a:r>
            <a:br>
              <a:rPr lang="en-US" altLang="en-US" sz="2800" b="1" dirty="0">
                <a:solidFill>
                  <a:srgbClr val="50412C"/>
                </a:solidFill>
              </a:rPr>
            </a:br>
            <a:r>
              <a:rPr lang="en-US" altLang="en-US" sz="2000" dirty="0" err="1">
                <a:solidFill>
                  <a:srgbClr val="50412C"/>
                </a:solidFill>
              </a:rPr>
              <a:t>Nyitott</a:t>
            </a:r>
            <a:r>
              <a:rPr lang="en-US" altLang="en-US" sz="2000" dirty="0">
                <a:solidFill>
                  <a:srgbClr val="50412C"/>
                </a:solidFill>
              </a:rPr>
              <a:t> </a:t>
            </a:r>
            <a:r>
              <a:rPr lang="en-US" altLang="en-US" sz="2000" dirty="0" err="1">
                <a:solidFill>
                  <a:srgbClr val="50412C"/>
                </a:solidFill>
              </a:rPr>
              <a:t>kérdésre</a:t>
            </a:r>
            <a:r>
              <a:rPr lang="en-US" altLang="en-US" sz="2000" dirty="0">
                <a:solidFill>
                  <a:srgbClr val="50412C"/>
                </a:solidFill>
              </a:rPr>
              <a:t> </a:t>
            </a:r>
            <a:r>
              <a:rPr lang="en-US" altLang="en-US" sz="2000" dirty="0" err="1">
                <a:solidFill>
                  <a:srgbClr val="50412C"/>
                </a:solidFill>
              </a:rPr>
              <a:t>adott</a:t>
            </a:r>
            <a:r>
              <a:rPr lang="en-US" altLang="en-US" sz="2000" dirty="0">
                <a:solidFill>
                  <a:srgbClr val="50412C"/>
                </a:solidFill>
              </a:rPr>
              <a:t> </a:t>
            </a:r>
            <a:r>
              <a:rPr lang="en-US" altLang="en-US" sz="2000" dirty="0" err="1">
                <a:solidFill>
                  <a:srgbClr val="50412C"/>
                </a:solidFill>
              </a:rPr>
              <a:t>válaszok</a:t>
            </a:r>
            <a:r>
              <a:rPr lang="en-US" altLang="en-US" sz="2000" dirty="0">
                <a:solidFill>
                  <a:srgbClr val="50412C"/>
                </a:solidFill>
              </a:rPr>
              <a:t> </a:t>
            </a:r>
            <a:r>
              <a:rPr lang="en-US" altLang="en-US" sz="2000" dirty="0" err="1">
                <a:solidFill>
                  <a:srgbClr val="50412C"/>
                </a:solidFill>
              </a:rPr>
              <a:t>kategóriái</a:t>
            </a:r>
            <a:r>
              <a:rPr lang="en-US" altLang="en-US" sz="2000" dirty="0">
                <a:solidFill>
                  <a:srgbClr val="50412C"/>
                </a:solidFill>
              </a:rPr>
              <a:t>, </a:t>
            </a:r>
            <a:r>
              <a:rPr lang="en-US" altLang="en-US" sz="2000" dirty="0" err="1">
                <a:solidFill>
                  <a:srgbClr val="50412C"/>
                </a:solidFill>
              </a:rPr>
              <a:t>az</a:t>
            </a:r>
            <a:r>
              <a:rPr lang="en-US" altLang="en-US" sz="2000" dirty="0">
                <a:solidFill>
                  <a:srgbClr val="50412C"/>
                </a:solidFill>
              </a:rPr>
              <a:t> </a:t>
            </a:r>
            <a:r>
              <a:rPr lang="en-US" altLang="en-US" sz="2000" dirty="0" err="1">
                <a:solidFill>
                  <a:srgbClr val="50412C"/>
                </a:solidFill>
              </a:rPr>
              <a:t>összes</a:t>
            </a:r>
            <a:r>
              <a:rPr lang="en-US" altLang="en-US" sz="2000" dirty="0">
                <a:solidFill>
                  <a:srgbClr val="50412C"/>
                </a:solidFill>
              </a:rPr>
              <a:t> </a:t>
            </a:r>
            <a:r>
              <a:rPr lang="en-US" altLang="en-US" sz="2000" dirty="0" err="1">
                <a:solidFill>
                  <a:srgbClr val="50412C"/>
                </a:solidFill>
              </a:rPr>
              <a:t>válaszoló</a:t>
            </a:r>
            <a:r>
              <a:rPr lang="en-US" altLang="en-US" sz="2000" dirty="0">
                <a:solidFill>
                  <a:srgbClr val="50412C"/>
                </a:solidFill>
              </a:rPr>
              <a:t> </a:t>
            </a:r>
            <a:r>
              <a:rPr lang="en-US" altLang="en-US" sz="2000" dirty="0" err="1">
                <a:solidFill>
                  <a:srgbClr val="50412C"/>
                </a:solidFill>
              </a:rPr>
              <a:t>százalékában</a:t>
            </a:r>
            <a:r>
              <a:rPr lang="en-US" altLang="en-US" sz="2000" dirty="0">
                <a:solidFill>
                  <a:srgbClr val="50412C"/>
                </a:solidFill>
              </a:rPr>
              <a:t>.</a:t>
            </a:r>
          </a:p>
          <a:p>
            <a:pPr eaLnBrk="1"/>
            <a:r>
              <a:rPr lang="en-US" altLang="en-US" sz="2400" b="1" dirty="0">
                <a:solidFill>
                  <a:srgbClr val="50412C"/>
                </a:solidFill>
              </a:rPr>
              <a:t>(</a:t>
            </a:r>
            <a:r>
              <a:rPr lang="en-US" altLang="en-US" sz="2400" b="1" dirty="0" err="1">
                <a:solidFill>
                  <a:srgbClr val="50412C"/>
                </a:solidFill>
              </a:rPr>
              <a:t>Medián</a:t>
            </a:r>
            <a:r>
              <a:rPr lang="en-US" altLang="en-US" sz="2400" b="1" dirty="0">
                <a:solidFill>
                  <a:srgbClr val="50412C"/>
                </a:solidFill>
              </a:rPr>
              <a:t>, 2023. </a:t>
            </a:r>
            <a:r>
              <a:rPr lang="en-US" altLang="en-US" sz="2400" b="1" dirty="0" err="1">
                <a:solidFill>
                  <a:srgbClr val="50412C"/>
                </a:solidFill>
              </a:rPr>
              <a:t>november</a:t>
            </a:r>
            <a:r>
              <a:rPr lang="en-US" altLang="en-US" sz="2400" b="1" dirty="0">
                <a:solidFill>
                  <a:srgbClr val="50412C"/>
                </a:solidFill>
              </a:rPr>
              <a:t>; n=756)</a:t>
            </a:r>
          </a:p>
        </p:txBody>
      </p:sp>
      <p:graphicFrame>
        <p:nvGraphicFramePr>
          <p:cNvPr id="7171" name="Tartalom helye 5">
            <a:extLst>
              <a:ext uri="{FF2B5EF4-FFF2-40B4-BE49-F238E27FC236}">
                <a16:creationId xmlns:a16="http://schemas.microsoft.com/office/drawing/2014/main" id="{7D59E3C5-7674-0A9D-32DC-4A4C3E7F7F2A}"/>
              </a:ext>
            </a:extLst>
          </p:cNvPr>
          <p:cNvGraphicFramePr>
            <a:graphicFrameLocks/>
          </p:cNvGraphicFramePr>
          <p:nvPr/>
        </p:nvGraphicFramePr>
        <p:xfrm>
          <a:off x="3856038" y="1979613"/>
          <a:ext cx="4232275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hart" r:id="rId3" imgW="4237087" imgH="4243184" progId="Excel.Chart.8">
                  <p:embed/>
                </p:oleObj>
              </mc:Choice>
              <mc:Fallback>
                <p:oleObj name="Chart" r:id="rId3" imgW="4237087" imgH="4243184" progId="Excel.Chart.8">
                  <p:embed/>
                  <p:pic>
                    <p:nvPicPr>
                      <p:cNvPr id="7171" name="Tartalom helye 5">
                        <a:extLst>
                          <a:ext uri="{FF2B5EF4-FFF2-40B4-BE49-F238E27FC236}">
                            <a16:creationId xmlns:a16="http://schemas.microsoft.com/office/drawing/2014/main" id="{7D59E3C5-7674-0A9D-32DC-4A4C3E7F7F2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038" y="1979613"/>
                        <a:ext cx="4232275" cy="423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Szövegdoboz 1">
            <a:extLst>
              <a:ext uri="{FF2B5EF4-FFF2-40B4-BE49-F238E27FC236}">
                <a16:creationId xmlns:a16="http://schemas.microsoft.com/office/drawing/2014/main" id="{070958A5-2B06-AADE-3034-F03646FCC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563" y="3019425"/>
            <a:ext cx="25066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/>
          <a:p>
            <a:pPr eaLnBrk="1"/>
            <a:r>
              <a:rPr lang="en-US" altLang="en-US" sz="2000" b="1" dirty="0" err="1">
                <a:solidFill>
                  <a:srgbClr val="C00000"/>
                </a:solidFill>
              </a:rPr>
              <a:t>korrupció</a:t>
            </a:r>
            <a:r>
              <a:rPr lang="en-US" altLang="en-US" sz="2000" b="1" dirty="0">
                <a:solidFill>
                  <a:srgbClr val="C00000"/>
                </a:solidFill>
              </a:rPr>
              <a:t>, </a:t>
            </a:r>
            <a:br>
              <a:rPr lang="en-US" altLang="en-US" sz="2000" b="1" dirty="0">
                <a:solidFill>
                  <a:srgbClr val="C00000"/>
                </a:solidFill>
              </a:rPr>
            </a:br>
            <a:r>
              <a:rPr lang="en-US" altLang="en-US" sz="2000" b="1" dirty="0" err="1">
                <a:solidFill>
                  <a:srgbClr val="C00000"/>
                </a:solidFill>
              </a:rPr>
              <a:t>lopás</a:t>
            </a:r>
            <a:r>
              <a:rPr lang="en-US" altLang="en-US" sz="2000" b="1" dirty="0">
                <a:solidFill>
                  <a:srgbClr val="C00000"/>
                </a:solidFill>
              </a:rPr>
              <a:t>, „</a:t>
            </a:r>
            <a:r>
              <a:rPr lang="en-US" altLang="en-US" sz="2000" b="1" dirty="0" err="1">
                <a:solidFill>
                  <a:srgbClr val="C00000"/>
                </a:solidFill>
              </a:rPr>
              <a:t>saját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zseb</a:t>
            </a:r>
            <a:r>
              <a:rPr lang="en-US" altLang="en-US" sz="2000" b="1" dirty="0">
                <a:solidFill>
                  <a:srgbClr val="C00000"/>
                </a:solidFill>
              </a:rPr>
              <a:t>”</a:t>
            </a:r>
          </a:p>
        </p:txBody>
      </p:sp>
      <p:sp>
        <p:nvSpPr>
          <p:cNvPr id="7173" name="Szövegdoboz 2">
            <a:extLst>
              <a:ext uri="{FF2B5EF4-FFF2-40B4-BE49-F238E27FC236}">
                <a16:creationId xmlns:a16="http://schemas.microsoft.com/office/drawing/2014/main" id="{A03C39BA-10CB-4C49-8E1D-4D778EFCC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475" y="6069013"/>
            <a:ext cx="38877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/>
          <a:p>
            <a:pPr eaLnBrk="1"/>
            <a:r>
              <a:rPr lang="en-US" altLang="en-US" sz="2000" b="1">
                <a:solidFill>
                  <a:srgbClr val="C00000"/>
                </a:solidFill>
              </a:rPr>
              <a:t>érdektelenség, közöny, </a:t>
            </a:r>
            <a:br>
              <a:rPr lang="en-US" altLang="en-US" sz="2000" b="1">
                <a:solidFill>
                  <a:srgbClr val="C00000"/>
                </a:solidFill>
              </a:rPr>
            </a:br>
            <a:r>
              <a:rPr lang="en-US" altLang="en-US" sz="2000" b="1">
                <a:solidFill>
                  <a:srgbClr val="C00000"/>
                </a:solidFill>
              </a:rPr>
              <a:t>„csak a hatalom érdekli”</a:t>
            </a:r>
          </a:p>
        </p:txBody>
      </p:sp>
      <p:sp>
        <p:nvSpPr>
          <p:cNvPr id="7174" name="Szövegdoboz 3">
            <a:extLst>
              <a:ext uri="{FF2B5EF4-FFF2-40B4-BE49-F238E27FC236}">
                <a16:creationId xmlns:a16="http://schemas.microsoft.com/office/drawing/2014/main" id="{964C5C68-9E6D-C3E1-448A-454994AD8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0" y="3087688"/>
            <a:ext cx="2332038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/>
          <a:p>
            <a:pPr eaLnBrk="1"/>
            <a:r>
              <a:rPr lang="en-US" altLang="en-US" sz="2000" b="1">
                <a:solidFill>
                  <a:srgbClr val="50412C"/>
                </a:solidFill>
              </a:rPr>
              <a:t>„objektív”, a kormánytól független </a:t>
            </a:r>
            <a:br>
              <a:rPr lang="en-US" altLang="en-US" sz="2000" b="1">
                <a:solidFill>
                  <a:srgbClr val="50412C"/>
                </a:solidFill>
              </a:rPr>
            </a:br>
            <a:r>
              <a:rPr lang="en-US" altLang="en-US" sz="2000" b="1">
                <a:solidFill>
                  <a:srgbClr val="50412C"/>
                </a:solidFill>
              </a:rPr>
              <a:t>okok, külső körülmények</a:t>
            </a:r>
          </a:p>
        </p:txBody>
      </p:sp>
      <p:sp>
        <p:nvSpPr>
          <p:cNvPr id="7175" name="Szövegdoboz 7">
            <a:extLst>
              <a:ext uri="{FF2B5EF4-FFF2-40B4-BE49-F238E27FC236}">
                <a16:creationId xmlns:a16="http://schemas.microsoft.com/office/drawing/2014/main" id="{57C871D1-6FF8-F9AB-F3AF-4736A8239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1522413"/>
            <a:ext cx="2271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pPr eaLnBrk="1"/>
            <a:r>
              <a:rPr lang="en-US" altLang="en-US" sz="2000" b="1" dirty="0" err="1">
                <a:solidFill>
                  <a:srgbClr val="50412C"/>
                </a:solidFill>
              </a:rPr>
              <a:t>inkompetencia</a:t>
            </a:r>
            <a:r>
              <a:rPr lang="en-US" altLang="en-US" sz="2000" b="1" dirty="0">
                <a:solidFill>
                  <a:srgbClr val="50412C"/>
                </a:solidFill>
              </a:rPr>
              <a:t>, </a:t>
            </a:r>
            <a:br>
              <a:rPr lang="en-US" altLang="en-US" sz="2000" b="1" dirty="0">
                <a:solidFill>
                  <a:srgbClr val="50412C"/>
                </a:solidFill>
              </a:rPr>
            </a:br>
            <a:r>
              <a:rPr lang="en-US" altLang="en-US" sz="2000" b="1" dirty="0" err="1">
                <a:solidFill>
                  <a:srgbClr val="50412C"/>
                </a:solidFill>
              </a:rPr>
              <a:t>hozzá</a:t>
            </a:r>
            <a:r>
              <a:rPr lang="en-US" altLang="en-US" sz="2000" b="1" dirty="0">
                <a:solidFill>
                  <a:srgbClr val="50412C"/>
                </a:solidFill>
              </a:rPr>
              <a:t> </a:t>
            </a:r>
            <a:r>
              <a:rPr lang="en-US" altLang="en-US" sz="2000" b="1" dirty="0" err="1">
                <a:solidFill>
                  <a:srgbClr val="50412C"/>
                </a:solidFill>
              </a:rPr>
              <a:t>nem</a:t>
            </a:r>
            <a:r>
              <a:rPr lang="en-US" altLang="en-US" sz="2000" b="1" dirty="0">
                <a:solidFill>
                  <a:srgbClr val="50412C"/>
                </a:solidFill>
              </a:rPr>
              <a:t> </a:t>
            </a:r>
            <a:r>
              <a:rPr lang="en-US" altLang="en-US" sz="2000" b="1" dirty="0" err="1">
                <a:solidFill>
                  <a:srgbClr val="50412C"/>
                </a:solidFill>
              </a:rPr>
              <a:t>értés</a:t>
            </a:r>
            <a:endParaRPr lang="en-US" altLang="en-US" sz="2000" b="1" dirty="0">
              <a:solidFill>
                <a:srgbClr val="50412C"/>
              </a:solidFill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0FA46-70DE-5476-2EEB-DE8D5A9A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17" y="110663"/>
            <a:ext cx="11168897" cy="568428"/>
          </a:xfrm>
        </p:spPr>
        <p:txBody>
          <a:bodyPr>
            <a:noAutofit/>
          </a:bodyPr>
          <a:lstStyle/>
          <a:p>
            <a:pPr algn="l"/>
            <a:r>
              <a:rPr lang="hu-HU" sz="3600" dirty="0"/>
              <a:t>Az egészségügyi rendszer központosítása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026872-27BE-2D06-5738-28E616D8A25C}"/>
              </a:ext>
            </a:extLst>
          </p:cNvPr>
          <p:cNvSpPr txBox="1"/>
          <p:nvPr/>
        </p:nvSpPr>
        <p:spPr>
          <a:xfrm>
            <a:off x="428017" y="780688"/>
            <a:ext cx="11430154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3" marR="0" lvl="1" indent="0" defTabSz="121761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defRPr/>
            </a:pPr>
            <a:r>
              <a:rPr lang="hu-HU" altLang="en-US" sz="2000" b="1" dirty="0">
                <a:solidFill>
                  <a:schemeClr val="tx1"/>
                </a:solidFill>
              </a:rPr>
              <a:t>A központosításnak </a:t>
            </a:r>
            <a:r>
              <a:rPr lang="en-US" altLang="en-US" sz="2000" b="1" dirty="0" err="1">
                <a:solidFill>
                  <a:schemeClr val="tx1"/>
                </a:solidFill>
              </a:rPr>
              <a:t>nincsenek</a:t>
            </a:r>
            <a:r>
              <a:rPr lang="en-US" altLang="en-US" sz="2000" b="1" dirty="0">
                <a:solidFill>
                  <a:schemeClr val="tx1"/>
                </a:solidFill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</a:rPr>
              <a:t>egészségügyi</a:t>
            </a:r>
            <a:r>
              <a:rPr lang="en-US" altLang="en-US" sz="2000" b="1" dirty="0">
                <a:solidFill>
                  <a:schemeClr val="tx1"/>
                </a:solidFill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</a:rPr>
              <a:t>szakpolitikai</a:t>
            </a:r>
            <a:r>
              <a:rPr lang="en-US" altLang="en-US" sz="2000" b="1" dirty="0">
                <a:solidFill>
                  <a:schemeClr val="tx1"/>
                </a:solidFill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</a:rPr>
              <a:t>motivációi</a:t>
            </a:r>
            <a:r>
              <a:rPr lang="en-US" altLang="en-US" sz="2000" b="1" dirty="0">
                <a:solidFill>
                  <a:schemeClr val="tx1"/>
                </a:solidFill>
              </a:rPr>
              <a:t>,</a:t>
            </a:r>
            <a:r>
              <a:rPr lang="hu-HU" altLang="en-US" sz="2000" b="1" dirty="0">
                <a:solidFill>
                  <a:schemeClr val="tx1"/>
                </a:solidFill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</a:rPr>
              <a:t>hanem</a:t>
            </a:r>
            <a:r>
              <a:rPr lang="en-US" altLang="en-US" sz="2000" b="1" dirty="0">
                <a:solidFill>
                  <a:schemeClr val="tx1"/>
                </a:solidFill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</a:rPr>
              <a:t>csak</a:t>
            </a:r>
            <a:r>
              <a:rPr lang="en-US" altLang="en-US" sz="2000" b="1" dirty="0">
                <a:solidFill>
                  <a:schemeClr val="tx1"/>
                </a:solidFill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</a:rPr>
              <a:t>egészségügyi</a:t>
            </a:r>
            <a:r>
              <a:rPr lang="en-US" altLang="en-US" sz="2000" b="1" dirty="0">
                <a:solidFill>
                  <a:schemeClr val="tx1"/>
                </a:solidFill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</a:rPr>
              <a:t>szakpolitikai</a:t>
            </a:r>
            <a:r>
              <a:rPr lang="en-US" altLang="en-US" sz="2000" b="1" dirty="0">
                <a:solidFill>
                  <a:schemeClr val="tx1"/>
                </a:solidFill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</a:rPr>
              <a:t>következményei</a:t>
            </a:r>
            <a:r>
              <a:rPr lang="en-US" altLang="en-US" sz="2000" b="1" dirty="0">
                <a:solidFill>
                  <a:schemeClr val="tx1"/>
                </a:solidFill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</a:rPr>
              <a:t>vannak</a:t>
            </a:r>
            <a:r>
              <a:rPr lang="hu-HU" altLang="en-US" sz="2000" b="1" dirty="0">
                <a:solidFill>
                  <a:schemeClr val="tx1"/>
                </a:solidFill>
              </a:rPr>
              <a:t>:</a:t>
            </a:r>
            <a:endParaRPr kumimoji="0" lang="hu-HU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Calibri"/>
              <a:sym typeface="Calibri" panose="020F0502020204030204" pitchFamily="34" charset="0"/>
            </a:endParaRPr>
          </a:p>
          <a:p>
            <a:pPr marL="452438" marR="0" lvl="1" indent="-428625" algn="just" defTabSz="121761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  <a:sym typeface="Calibri" panose="020F0502020204030204" pitchFamily="34" charset="0"/>
              </a:rPr>
              <a:t>A központosítás valódi motivációi és funkciói: </a:t>
            </a:r>
          </a:p>
          <a:p>
            <a:pPr marL="892175" lvl="2" indent="-403225" algn="just" defTabSz="1217613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hu-HU" sz="2000" b="1" kern="0" dirty="0">
                <a:solidFill>
                  <a:srgbClr val="C00000"/>
                </a:solidFill>
                <a:latin typeface="Calibri"/>
                <a:cs typeface="Calibri"/>
              </a:rPr>
              <a:t>hatalmi:</a:t>
            </a:r>
            <a:r>
              <a:rPr lang="hu-HU" sz="2000" b="1" kern="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hu-HU" sz="2000" kern="0" dirty="0">
                <a:solidFill>
                  <a:schemeClr val="tx1"/>
                </a:solidFill>
                <a:latin typeface="Calibri"/>
                <a:cs typeface="Calibri"/>
              </a:rPr>
              <a:t>az egészségügy intézményei, szereplői önállóságának felszámolása, és központi függésbe taszítása; </a:t>
            </a:r>
          </a:p>
          <a:p>
            <a:pPr marL="892175" lvl="2" indent="-403225" algn="just" defTabSz="1217613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hu-HU" sz="2000" b="1" kern="0" dirty="0">
                <a:solidFill>
                  <a:srgbClr val="C00000"/>
                </a:solidFill>
                <a:latin typeface="Calibri"/>
                <a:cs typeface="Calibri"/>
              </a:rPr>
              <a:t>anyagi: </a:t>
            </a:r>
            <a:r>
              <a:rPr lang="hu-HU" sz="2000" kern="0" dirty="0">
                <a:solidFill>
                  <a:schemeClr val="tx1"/>
                </a:solidFill>
                <a:latin typeface="Calibri"/>
                <a:cs typeface="Calibri"/>
              </a:rPr>
              <a:t>a NER klientúra potenciális piacának bővítése; </a:t>
            </a:r>
          </a:p>
          <a:p>
            <a:pPr marL="892175" lvl="2" indent="-403225" algn="just" defTabSz="1217613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hu-HU" sz="2000" b="1" kern="0" dirty="0">
                <a:solidFill>
                  <a:srgbClr val="C00000"/>
                </a:solidFill>
                <a:latin typeface="Calibri"/>
                <a:cs typeface="Calibri"/>
              </a:rPr>
              <a:t>a működőképesség látszatának fenntartása: </a:t>
            </a:r>
            <a:r>
              <a:rPr lang="hu-HU" sz="2000" kern="0" dirty="0">
                <a:solidFill>
                  <a:schemeClr val="tx1"/>
                </a:solidFill>
                <a:latin typeface="Calibri"/>
                <a:cs typeface="Calibri"/>
              </a:rPr>
              <a:t>kézivezérlés és rendészeti megoldások érdemi szakpolitikai irányítás helyett;</a:t>
            </a:r>
          </a:p>
          <a:p>
            <a:pPr marL="452438" indent="-428625" algn="just" defTabSz="1217613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hu-HU" sz="2000" b="1" kern="0" dirty="0">
                <a:solidFill>
                  <a:srgbClr val="C00000"/>
                </a:solidFill>
                <a:latin typeface="Calibri"/>
                <a:cs typeface="Calibri"/>
              </a:rPr>
              <a:t>A központosítás néhány példája:</a:t>
            </a:r>
          </a:p>
          <a:p>
            <a:pPr marL="942975" lvl="1" indent="-403225" algn="just" defTabSz="1217613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  <a:sym typeface="Calibri" panose="020F0502020204030204" pitchFamily="34" charset="0"/>
              </a:rPr>
              <a:t>a teljes kórházi szektor és a szakrendelők mintegy 70 százaléka</a:t>
            </a:r>
            <a:r>
              <a:rPr kumimoji="0" lang="hu-H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  <a:sym typeface="Calibri" panose="020F0502020204030204" pitchFamily="34" charset="0"/>
              </a:rPr>
              <a:t>; (a maradék államosítása a 2024-es választások miatt elhalasztva); </a:t>
            </a:r>
          </a:p>
          <a:p>
            <a:pPr marL="942975" lvl="1" indent="-403225" algn="just" defTabSz="1217613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kumimoji="0" lang="hu-H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  <a:sym typeface="Calibri" panose="020F0502020204030204" pitchFamily="34" charset="0"/>
              </a:rPr>
              <a:t>a </a:t>
            </a: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  <a:sym typeface="Calibri" panose="020F0502020204030204" pitchFamily="34" charset="0"/>
              </a:rPr>
              <a:t>védőnői szolgálat </a:t>
            </a:r>
            <a:r>
              <a:rPr kumimoji="0" lang="hu-H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  <a:sym typeface="Calibri" panose="020F0502020204030204" pitchFamily="34" charset="0"/>
              </a:rPr>
              <a:t>(lezárva);</a:t>
            </a:r>
          </a:p>
          <a:p>
            <a:pPr marL="942975" lvl="1" indent="-403225" algn="just" defTabSz="1217613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kumimoji="0" lang="hu-H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  <a:sym typeface="Calibri" panose="020F0502020204030204" pitchFamily="34" charset="0"/>
              </a:rPr>
              <a:t>a </a:t>
            </a: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  <a:sym typeface="Calibri" panose="020F0502020204030204" pitchFamily="34" charset="0"/>
              </a:rPr>
              <a:t>háziorvosi ügyelet </a:t>
            </a:r>
            <a:r>
              <a:rPr kumimoji="0" lang="hu-H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  <a:sym typeface="Calibri" panose="020F0502020204030204" pitchFamily="34" charset="0"/>
              </a:rPr>
              <a:t>(</a:t>
            </a:r>
            <a:r>
              <a:rPr kumimoji="0" lang="hu-H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 panose="020F0502020204030204" pitchFamily="34" charset="0"/>
              </a:rPr>
              <a:t>a mentőszolgálathoz rendelték a feladatot, és folyamatosan szorítják ki a vállalkozókat).</a:t>
            </a:r>
          </a:p>
          <a:p>
            <a:pPr marL="942975" lvl="1" indent="-403225" algn="just" defTabSz="1217613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hu-HU" sz="2000" kern="0" dirty="0">
                <a:latin typeface="Calibri"/>
                <a:cs typeface="Calibri"/>
              </a:rPr>
              <a:t>a</a:t>
            </a:r>
            <a:r>
              <a:rPr kumimoji="0" lang="hu-H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 panose="020F0502020204030204" pitchFamily="34" charset="0"/>
              </a:rPr>
              <a:t> meddőségi központok, labordiagnosztika, CT és MR vizsgálatok, művesekezelés és a kórházi gyógyszertárak központosítása (lásd a korábbi diákat);</a:t>
            </a:r>
            <a:endParaRPr lang="hu-HU" sz="2000" kern="0" dirty="0">
              <a:latin typeface="Calibri"/>
              <a:cs typeface="Calibri"/>
            </a:endParaRPr>
          </a:p>
          <a:p>
            <a:pPr marL="452438" lvl="1" indent="-428625" algn="just" defTabSz="1217613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hu-HU" sz="2000" b="1" kern="0" dirty="0">
                <a:solidFill>
                  <a:srgbClr val="C00000"/>
                </a:solidFill>
                <a:latin typeface="Calibri"/>
                <a:cs typeface="Calibri"/>
              </a:rPr>
              <a:t>Minőség</a:t>
            </a:r>
            <a:r>
              <a:rPr lang="en-US" sz="2000" b="1" kern="0" dirty="0" err="1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lang="en-US" sz="2000" b="1" kern="0" dirty="0">
                <a:solidFill>
                  <a:srgbClr val="C00000"/>
                </a:solidFill>
                <a:latin typeface="Calibri"/>
                <a:cs typeface="Calibri"/>
              </a:rPr>
              <a:t> ell</a:t>
            </a:r>
            <a:r>
              <a:rPr lang="hu-HU" sz="2000" b="1" kern="0" dirty="0">
                <a:solidFill>
                  <a:srgbClr val="C00000"/>
                </a:solidFill>
                <a:latin typeface="Calibri"/>
                <a:cs typeface="Calibri"/>
              </a:rPr>
              <a:t>átás a fizetőképes keveseknek: a közellátás lerohasztása,</a:t>
            </a:r>
            <a:r>
              <a:rPr lang="hu-HU" sz="2000" b="1" kern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hu-HU" sz="2000" b="1" kern="0" dirty="0">
                <a:solidFill>
                  <a:schemeClr val="tx1"/>
                </a:solidFill>
                <a:latin typeface="Calibri"/>
                <a:cs typeface="Calibri"/>
              </a:rPr>
              <a:t>a NER klientúra magánkórházainak szelektív támogatása </a:t>
            </a:r>
            <a:r>
              <a:rPr lang="hu-HU" sz="2000" kern="0" dirty="0">
                <a:solidFill>
                  <a:schemeClr val="tx1"/>
                </a:solidFill>
                <a:latin typeface="Calibri"/>
                <a:cs typeface="Calibri"/>
              </a:rPr>
              <a:t>(például </a:t>
            </a:r>
            <a:r>
              <a:rPr lang="en-US" altLang="en-US" sz="2000" dirty="0" err="1"/>
              <a:t>Csányi</a:t>
            </a:r>
            <a:r>
              <a:rPr lang="hu-HU" altLang="en-US" sz="2000" dirty="0"/>
              <a:t> Sándor</a:t>
            </a:r>
            <a:r>
              <a:rPr lang="en-US" altLang="en-US" sz="2000" dirty="0"/>
              <a:t> 23 </a:t>
            </a:r>
            <a:r>
              <a:rPr lang="en-US" altLang="en-US" sz="2000" dirty="0" err="1"/>
              <a:t>Mrd</a:t>
            </a:r>
            <a:r>
              <a:rPr lang="en-US" altLang="en-US" sz="2000" dirty="0"/>
              <a:t> </a:t>
            </a:r>
            <a:r>
              <a:rPr lang="hu-HU" altLang="en-US" sz="2000" dirty="0"/>
              <a:t>forint költségvetési támogatást kapott </a:t>
            </a:r>
            <a:r>
              <a:rPr lang="en-US" altLang="en-US" sz="2000" dirty="0"/>
              <a:t>a 62 </a:t>
            </a:r>
            <a:r>
              <a:rPr lang="en-US" altLang="en-US" sz="2000" dirty="0" err="1"/>
              <a:t>Mrd</a:t>
            </a:r>
            <a:r>
              <a:rPr lang="hu-HU" altLang="en-US" sz="2000" dirty="0"/>
              <a:t> </a:t>
            </a:r>
            <a:r>
              <a:rPr lang="hu-HU" altLang="en-US" sz="2000" dirty="0" err="1"/>
              <a:t>forinto</a:t>
            </a:r>
            <a:r>
              <a:rPr lang="en-US" altLang="en-US" sz="2000" dirty="0"/>
              <a:t>s </a:t>
            </a:r>
            <a:r>
              <a:rPr lang="en-US" altLang="en-US" sz="2000" dirty="0" err="1"/>
              <a:t>új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kórházára</a:t>
            </a:r>
            <a:r>
              <a:rPr lang="hu-HU" altLang="en-US" sz="2000" dirty="0"/>
              <a:t>)</a:t>
            </a:r>
            <a:r>
              <a:rPr lang="hu-HU" sz="2000" b="1" kern="0" dirty="0">
                <a:solidFill>
                  <a:schemeClr val="tx1"/>
                </a:solidFill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0611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artalom helye 2">
            <a:extLst>
              <a:ext uri="{FF2B5EF4-FFF2-40B4-BE49-F238E27FC236}">
                <a16:creationId xmlns:a16="http://schemas.microsoft.com/office/drawing/2014/main" id="{3F6F06D2-1A40-BC29-B721-E4918B6CF3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9847" y="1638848"/>
            <a:ext cx="10823642" cy="5545906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600"/>
              </a:spcBef>
              <a:buSzTx/>
              <a:buFont typeface="Arial" panose="020B0604020202020204" pitchFamily="34" charset="0"/>
              <a:buNone/>
            </a:pPr>
            <a:r>
              <a:rPr lang="en-US" altLang="en-US" sz="2800" b="1"/>
              <a:t>Az </a:t>
            </a:r>
            <a:r>
              <a:rPr lang="en-US" altLang="en-US" sz="2800" b="1" err="1"/>
              <a:t>egészségügy</a:t>
            </a:r>
            <a:r>
              <a:rPr lang="en-US" altLang="en-US" sz="2800" b="1"/>
              <a:t> </a:t>
            </a:r>
            <a:r>
              <a:rPr lang="en-US" altLang="en-US" sz="2800" b="1" err="1"/>
              <a:t>szakmai</a:t>
            </a:r>
            <a:r>
              <a:rPr lang="en-US" altLang="en-US" sz="2800" b="1"/>
              <a:t> </a:t>
            </a:r>
            <a:r>
              <a:rPr lang="en-US" altLang="en-US" sz="2800" b="1" err="1"/>
              <a:t>irányítását</a:t>
            </a:r>
            <a:r>
              <a:rPr lang="en-US" altLang="en-US" sz="2800" b="1"/>
              <a:t> </a:t>
            </a:r>
            <a:r>
              <a:rPr lang="en-US" altLang="en-US" sz="2800" b="1" err="1"/>
              <a:t>felváltotta</a:t>
            </a:r>
            <a:r>
              <a:rPr lang="en-US" altLang="en-US" sz="2800" b="1"/>
              <a:t> a </a:t>
            </a:r>
            <a:r>
              <a:rPr lang="en-US" altLang="en-US" sz="2800" b="1" err="1"/>
              <a:t>hatalmi</a:t>
            </a:r>
            <a:r>
              <a:rPr lang="en-US" altLang="en-US" sz="2800" b="1"/>
              <a:t> </a:t>
            </a:r>
            <a:r>
              <a:rPr lang="en-US" altLang="en-US" sz="2800" b="1" err="1"/>
              <a:t>megfélemlítés</a:t>
            </a:r>
            <a:r>
              <a:rPr lang="en-US" altLang="en-US" sz="2800" b="1"/>
              <a:t> </a:t>
            </a:r>
            <a:r>
              <a:rPr lang="en-US" altLang="en-US" sz="2800" b="1" err="1"/>
              <a:t>és</a:t>
            </a:r>
            <a:r>
              <a:rPr lang="en-US" altLang="en-US" sz="2800" b="1"/>
              <a:t> </a:t>
            </a:r>
            <a:r>
              <a:rPr lang="en-US" altLang="en-US" sz="2800" b="1" err="1"/>
              <a:t>rendészeti</a:t>
            </a:r>
            <a:r>
              <a:rPr lang="en-US" altLang="en-US" sz="2800" b="1"/>
              <a:t> </a:t>
            </a:r>
            <a:r>
              <a:rPr lang="en-US" altLang="en-US" sz="2800" b="1" err="1"/>
              <a:t>irányítás</a:t>
            </a:r>
            <a:r>
              <a:rPr lang="en-US" altLang="en-US" sz="2800" b="1"/>
              <a:t>:</a:t>
            </a:r>
          </a:p>
          <a:p>
            <a:pPr marL="533400" lvl="1" indent="-476250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800"/>
              <a:t>Az önálló </a:t>
            </a:r>
            <a:r>
              <a:rPr lang="hu-HU" sz="2800" b="1"/>
              <a:t>Egészségügyi Minisztérium megszüntetése </a:t>
            </a:r>
          </a:p>
          <a:p>
            <a:pPr marL="533400" lvl="1" indent="-476250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800"/>
              <a:t>Országos Egészségpénztár és az </a:t>
            </a:r>
            <a:r>
              <a:rPr lang="en-US" altLang="en-US" sz="2800" err="1"/>
              <a:t>Állami</a:t>
            </a:r>
            <a:r>
              <a:rPr lang="en-US" altLang="en-US" sz="2800"/>
              <a:t> </a:t>
            </a:r>
            <a:r>
              <a:rPr lang="en-US" altLang="en-US" sz="2800" err="1"/>
              <a:t>Népegészségügyi</a:t>
            </a:r>
            <a:r>
              <a:rPr lang="en-US" altLang="en-US" sz="2800"/>
              <a:t> </a:t>
            </a:r>
            <a:r>
              <a:rPr lang="en-US" altLang="en-US" sz="2800" err="1"/>
              <a:t>Szolgálat</a:t>
            </a:r>
            <a:r>
              <a:rPr lang="en-US" altLang="en-US" sz="2800"/>
              <a:t> </a:t>
            </a:r>
            <a:r>
              <a:rPr lang="hu-HU" altLang="en-US" sz="2800" b="1"/>
              <a:t>(ÁNTSZ) </a:t>
            </a:r>
            <a:r>
              <a:rPr lang="en-US" altLang="en-US" sz="2800" b="1" err="1"/>
              <a:t>egységes</a:t>
            </a:r>
            <a:r>
              <a:rPr lang="en-US" altLang="en-US" sz="2800" b="1"/>
              <a:t> </a:t>
            </a:r>
            <a:r>
              <a:rPr lang="en-US" altLang="en-US" sz="2800" b="1" err="1"/>
              <a:t>intézményrendszerének</a:t>
            </a:r>
            <a:r>
              <a:rPr lang="en-US" altLang="en-US" sz="2800" b="1"/>
              <a:t> </a:t>
            </a:r>
            <a:r>
              <a:rPr lang="en-US" altLang="en-US" sz="2800" b="1" err="1"/>
              <a:t>szétverése</a:t>
            </a:r>
            <a:endParaRPr lang="en-US" altLang="en-US" sz="2800" b="1"/>
          </a:p>
          <a:p>
            <a:pPr marL="590550" lvl="1" indent="-476250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2800" b="1" err="1"/>
              <a:t>Központosítás</a:t>
            </a:r>
            <a:r>
              <a:rPr lang="en-US" altLang="en-US" sz="2800" b="1"/>
              <a:t>, </a:t>
            </a:r>
            <a:r>
              <a:rPr lang="en-US" altLang="en-US" sz="2800" b="1" err="1"/>
              <a:t>kézivezérlés</a:t>
            </a:r>
            <a:r>
              <a:rPr lang="en-US" altLang="en-US" sz="2800" b="1"/>
              <a:t> </a:t>
            </a:r>
            <a:r>
              <a:rPr lang="en-US" altLang="en-US" sz="2800" err="1"/>
              <a:t>minden</a:t>
            </a:r>
            <a:r>
              <a:rPr lang="en-US" altLang="en-US" sz="2800"/>
              <a:t> </a:t>
            </a:r>
            <a:r>
              <a:rPr lang="en-US" altLang="en-US" sz="2800" err="1"/>
              <a:t>területen</a:t>
            </a:r>
            <a:r>
              <a:rPr lang="en-US" altLang="en-US" sz="2800"/>
              <a:t> (</a:t>
            </a:r>
            <a:r>
              <a:rPr lang="en-US" altLang="en-US" sz="2800" err="1"/>
              <a:t>lásd</a:t>
            </a:r>
            <a:r>
              <a:rPr lang="en-US" altLang="en-US" sz="2800"/>
              <a:t> </a:t>
            </a:r>
            <a:r>
              <a:rPr lang="en-US" altLang="en-US" sz="2800" err="1"/>
              <a:t>korábbi</a:t>
            </a:r>
            <a:r>
              <a:rPr lang="en-US" altLang="en-US" sz="2800"/>
              <a:t> d</a:t>
            </a:r>
            <a:r>
              <a:rPr lang="hu-HU" altLang="en-US" sz="2800"/>
              <a:t>iá</a:t>
            </a:r>
            <a:r>
              <a:rPr lang="en-US" altLang="en-US" sz="2800" err="1"/>
              <a:t>kon</a:t>
            </a:r>
            <a:r>
              <a:rPr lang="en-US" altLang="en-US" sz="2800"/>
              <a:t>)</a:t>
            </a:r>
          </a:p>
          <a:p>
            <a:pPr marL="533400" lvl="1" indent="-476250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altLang="en-US" sz="2800" b="1">
                <a:solidFill>
                  <a:schemeClr val="tx1"/>
                </a:solidFill>
              </a:rPr>
              <a:t>Magyar </a:t>
            </a:r>
            <a:r>
              <a:rPr lang="en-US" altLang="en-US" sz="2800" b="1" err="1">
                <a:solidFill>
                  <a:schemeClr val="tx1"/>
                </a:solidFill>
              </a:rPr>
              <a:t>Orvosi</a:t>
            </a:r>
            <a:r>
              <a:rPr lang="en-US" altLang="en-US" sz="2800" b="1">
                <a:solidFill>
                  <a:schemeClr val="tx1"/>
                </a:solidFill>
              </a:rPr>
              <a:t> Kamara </a:t>
            </a:r>
            <a:r>
              <a:rPr lang="hu-HU" altLang="en-US" sz="2800" b="1">
                <a:solidFill>
                  <a:schemeClr val="tx1"/>
                </a:solidFill>
              </a:rPr>
              <a:t>jogosítványainak korlátozása</a:t>
            </a:r>
          </a:p>
          <a:p>
            <a:pPr marL="533400" lvl="1" indent="-476250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2800" err="1">
                <a:solidFill>
                  <a:schemeClr val="tx1"/>
                </a:solidFill>
              </a:rPr>
              <a:t>Egészségügyi</a:t>
            </a:r>
            <a:r>
              <a:rPr lang="en-US" altLang="en-US" sz="2800">
                <a:solidFill>
                  <a:schemeClr val="tx1"/>
                </a:solidFill>
              </a:rPr>
              <a:t> </a:t>
            </a:r>
            <a:r>
              <a:rPr lang="en-US" altLang="en-US" sz="2800" err="1">
                <a:solidFill>
                  <a:schemeClr val="tx1"/>
                </a:solidFill>
              </a:rPr>
              <a:t>közszolgálati</a:t>
            </a:r>
            <a:r>
              <a:rPr lang="en-US" altLang="en-US" sz="2800">
                <a:solidFill>
                  <a:schemeClr val="tx1"/>
                </a:solidFill>
              </a:rPr>
              <a:t> </a:t>
            </a:r>
            <a:r>
              <a:rPr lang="en-US" altLang="en-US" sz="2800" err="1">
                <a:solidFill>
                  <a:schemeClr val="tx1"/>
                </a:solidFill>
              </a:rPr>
              <a:t>jogviszony</a:t>
            </a:r>
            <a:r>
              <a:rPr lang="en-US" altLang="en-US" sz="2800">
                <a:solidFill>
                  <a:schemeClr val="tx1"/>
                </a:solidFill>
              </a:rPr>
              <a:t>: </a:t>
            </a:r>
            <a:r>
              <a:rPr lang="en-US" altLang="en-US" sz="2800" err="1">
                <a:solidFill>
                  <a:schemeClr val="tx1"/>
                </a:solidFill>
              </a:rPr>
              <a:t>orvosok</a:t>
            </a:r>
            <a:r>
              <a:rPr lang="en-US" altLang="en-US" sz="2800">
                <a:solidFill>
                  <a:schemeClr val="tx1"/>
                </a:solidFill>
              </a:rPr>
              <a:t>, </a:t>
            </a:r>
            <a:r>
              <a:rPr lang="en-US" altLang="en-US" sz="2800" err="1">
                <a:solidFill>
                  <a:schemeClr val="tx1"/>
                </a:solidFill>
              </a:rPr>
              <a:t>egészségügyi</a:t>
            </a:r>
            <a:r>
              <a:rPr lang="en-US" altLang="en-US" sz="2800">
                <a:solidFill>
                  <a:schemeClr val="tx1"/>
                </a:solidFill>
              </a:rPr>
              <a:t> </a:t>
            </a:r>
            <a:r>
              <a:rPr lang="en-US" altLang="en-US" sz="2800" err="1">
                <a:solidFill>
                  <a:schemeClr val="tx1"/>
                </a:solidFill>
              </a:rPr>
              <a:t>dolgozók</a:t>
            </a:r>
            <a:r>
              <a:rPr lang="en-US" altLang="en-US" sz="2800">
                <a:solidFill>
                  <a:schemeClr val="tx1"/>
                </a:solidFill>
              </a:rPr>
              <a:t> </a:t>
            </a:r>
            <a:r>
              <a:rPr lang="en-US" altLang="en-US" sz="2800" b="1" err="1">
                <a:solidFill>
                  <a:schemeClr val="tx1"/>
                </a:solidFill>
              </a:rPr>
              <a:t>nyilatkozási</a:t>
            </a:r>
            <a:r>
              <a:rPr lang="en-US" altLang="en-US" sz="2800" b="1">
                <a:solidFill>
                  <a:schemeClr val="tx1"/>
                </a:solidFill>
              </a:rPr>
              <a:t> </a:t>
            </a:r>
            <a:r>
              <a:rPr lang="en-US" altLang="en-US" sz="2800" b="1" err="1">
                <a:solidFill>
                  <a:schemeClr val="tx1"/>
                </a:solidFill>
              </a:rPr>
              <a:t>tilalma</a:t>
            </a:r>
            <a:r>
              <a:rPr lang="en-US" altLang="en-US" sz="2800" b="1">
                <a:solidFill>
                  <a:schemeClr val="tx1"/>
                </a:solidFill>
              </a:rPr>
              <a:t>, </a:t>
            </a:r>
            <a:r>
              <a:rPr lang="en-US" altLang="en-US" sz="2800" b="1" err="1">
                <a:solidFill>
                  <a:schemeClr val="tx1"/>
                </a:solidFill>
              </a:rPr>
              <a:t>önkényes</a:t>
            </a:r>
            <a:r>
              <a:rPr lang="en-US" altLang="en-US" sz="2800" b="1">
                <a:solidFill>
                  <a:schemeClr val="tx1"/>
                </a:solidFill>
              </a:rPr>
              <a:t> </a:t>
            </a:r>
            <a:r>
              <a:rPr lang="en-US" altLang="en-US" sz="2800" b="1" err="1">
                <a:solidFill>
                  <a:schemeClr val="tx1"/>
                </a:solidFill>
              </a:rPr>
              <a:t>vezényelhetősége</a:t>
            </a:r>
            <a:r>
              <a:rPr lang="en-US" altLang="en-US" sz="2800" b="1">
                <a:solidFill>
                  <a:schemeClr val="tx1"/>
                </a:solidFill>
              </a:rPr>
              <a:t>, </a:t>
            </a:r>
            <a:r>
              <a:rPr lang="en-US" altLang="en-US" sz="2800" b="1" err="1">
                <a:solidFill>
                  <a:schemeClr val="tx1"/>
                </a:solidFill>
              </a:rPr>
              <a:t>párhuzamos</a:t>
            </a:r>
            <a:r>
              <a:rPr lang="en-US" altLang="en-US" sz="2800" b="1">
                <a:solidFill>
                  <a:schemeClr val="tx1"/>
                </a:solidFill>
              </a:rPr>
              <a:t> </a:t>
            </a:r>
            <a:r>
              <a:rPr lang="en-US" altLang="en-US" sz="2800" b="1" err="1">
                <a:solidFill>
                  <a:schemeClr val="tx1"/>
                </a:solidFill>
              </a:rPr>
              <a:t>munkavállalás</a:t>
            </a:r>
            <a:r>
              <a:rPr lang="en-US" altLang="en-US" sz="2800" b="1">
                <a:solidFill>
                  <a:schemeClr val="tx1"/>
                </a:solidFill>
              </a:rPr>
              <a:t> </a:t>
            </a:r>
            <a:r>
              <a:rPr lang="en-US" altLang="en-US" sz="2800" b="1" err="1">
                <a:solidFill>
                  <a:schemeClr val="tx1"/>
                </a:solidFill>
              </a:rPr>
              <a:t>korlátozása</a:t>
            </a:r>
            <a:endParaRPr lang="hu-HU" altLang="en-US" sz="2800" b="1">
              <a:solidFill>
                <a:schemeClr val="tx1"/>
              </a:solidFill>
            </a:endParaRPr>
          </a:p>
          <a:p>
            <a:pPr marL="533400" lvl="1" indent="-476250" eaLnBrk="1" hangingPunct="1"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en-US" altLang="en-US" sz="200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5F2E13B-C83A-D3B3-C8AA-C8788E25D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846" y="182791"/>
            <a:ext cx="11288003" cy="129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>
            <a:lvl1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2pPr>
            <a:lvl3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3pPr>
            <a:lvl4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4pPr>
            <a:lvl5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5pPr>
            <a:lvl6pPr marL="0" marR="0" indent="0" algn="ctr" defTabSz="121916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121916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121916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121916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 eaLnBrk="1" hangingPunct="1"/>
            <a:r>
              <a:rPr lang="en-US" altLang="en-US" sz="3600" kern="0" dirty="0"/>
              <a:t>3. </a:t>
            </a:r>
            <a:r>
              <a:rPr lang="en-US" altLang="en-US" sz="3600" kern="0" dirty="0" err="1"/>
              <a:t>Szakirányítás</a:t>
            </a:r>
            <a:r>
              <a:rPr lang="en-US" altLang="en-US" sz="3600" kern="0" dirty="0"/>
              <a:t> </a:t>
            </a:r>
            <a:r>
              <a:rPr lang="en-US" altLang="en-US" sz="3600" kern="0" dirty="0" err="1"/>
              <a:t>helyett</a:t>
            </a:r>
            <a:r>
              <a:rPr lang="en-US" altLang="en-US" sz="3600" kern="0" dirty="0"/>
              <a:t> </a:t>
            </a:r>
            <a:r>
              <a:rPr lang="en-US" altLang="en-US" sz="3600" kern="0" dirty="0" err="1"/>
              <a:t>kézivezérlés</a:t>
            </a:r>
            <a:r>
              <a:rPr lang="en-US" altLang="en-US" sz="3600" kern="0" dirty="0"/>
              <a:t> </a:t>
            </a:r>
            <a:r>
              <a:rPr lang="en-US" altLang="en-US" sz="3600" kern="0" dirty="0" err="1"/>
              <a:t>és</a:t>
            </a:r>
            <a:r>
              <a:rPr lang="en-US" altLang="en-US" sz="3600" kern="0" dirty="0"/>
              <a:t> </a:t>
            </a:r>
            <a:r>
              <a:rPr lang="en-US" altLang="en-US" sz="3600" kern="0" dirty="0" err="1"/>
              <a:t>rendészeti</a:t>
            </a:r>
            <a:r>
              <a:rPr lang="en-US" altLang="en-US" sz="3600" kern="0" dirty="0"/>
              <a:t> </a:t>
            </a:r>
            <a:r>
              <a:rPr lang="en-US" altLang="en-US" sz="3600" kern="0" dirty="0" err="1"/>
              <a:t>irányítási</a:t>
            </a:r>
            <a:r>
              <a:rPr lang="en-US" altLang="en-US" sz="3600" kern="0" dirty="0"/>
              <a:t> </a:t>
            </a:r>
            <a:r>
              <a:rPr lang="en-US" altLang="en-US" sz="3600" kern="0" dirty="0" err="1"/>
              <a:t>módszerek</a:t>
            </a:r>
            <a:endParaRPr lang="en-US" altLang="en-US" sz="3600" kern="0" dirty="0"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5974" y="78659"/>
            <a:ext cx="11346426" cy="599768"/>
          </a:xfrm>
        </p:spPr>
        <p:txBody>
          <a:bodyPr/>
          <a:lstStyle/>
          <a:p>
            <a:pPr algn="l"/>
            <a:r>
              <a:rPr lang="hu-HU" sz="3600" dirty="0"/>
              <a:t>3.1. Az önálló Egészségügyi Minisztérium megszüntetése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35974" y="678427"/>
            <a:ext cx="11798710" cy="6100913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hu-HU" sz="1900" dirty="0"/>
              <a:t>2010-ben </a:t>
            </a:r>
            <a:r>
              <a:rPr lang="hu-HU" sz="1900" b="1" dirty="0"/>
              <a:t>megszüntették az Egészségügyi Minisztériumot</a:t>
            </a:r>
            <a:r>
              <a:rPr lang="hu-HU" sz="1900" dirty="0"/>
              <a:t>. Az egészségügyi ügyek irányítása a Nemzeti Erőforrás Minisztériumhoz (NEFMI) került, amely több területet (oktatás, kultúra, szociális ügyek, ifjúságpolitika és egészségügy </a:t>
            </a:r>
            <a:r>
              <a:rPr lang="hu-HU" sz="1900" dirty="0" err="1"/>
              <a:t>stb</a:t>
            </a:r>
            <a:r>
              <a:rPr lang="hu-HU" sz="1900" dirty="0"/>
              <a:t>) integrált. </a:t>
            </a:r>
            <a:r>
              <a:rPr lang="hu-HU" sz="1900" dirty="0">
                <a:solidFill>
                  <a:schemeClr val="tx1"/>
                </a:solidFill>
              </a:rPr>
              <a:t>Megszűnt az ágazat önálló képviselete a kormányban. A miniszter egyszerre kell képviselje az összes hozzá tartozó ágazatot.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1900" b="1" dirty="0"/>
              <a:t>Jogosítványok áthelyezése</a:t>
            </a:r>
          </a:p>
          <a:p>
            <a:pPr marL="892175" lvl="1" indent="-427038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900" b="1" dirty="0"/>
              <a:t>Nemzeti Erőforrás Minisztérium (NEFMI, 2010–2012):</a:t>
            </a:r>
            <a:r>
              <a:rPr lang="hu-HU" sz="1900" dirty="0"/>
              <a:t> az egészségügyi szakterületért </a:t>
            </a:r>
            <a:r>
              <a:rPr lang="hu-HU" sz="1900" dirty="0">
                <a:solidFill>
                  <a:schemeClr val="tx1"/>
                </a:solidFill>
              </a:rPr>
              <a:t>csak </a:t>
            </a:r>
            <a:r>
              <a:rPr lang="hu-HU" sz="1900" dirty="0"/>
              <a:t>a NEFMI egyik államtitkársága felelt.</a:t>
            </a:r>
          </a:p>
          <a:p>
            <a:pPr marL="892175" lvl="1" indent="-427038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900" b="1" dirty="0"/>
              <a:t>Emberi Erőforrások Minisztériuma (EMMI, 2012–2022):</a:t>
            </a:r>
            <a:r>
              <a:rPr lang="hu-HU" sz="1900" dirty="0"/>
              <a:t> a NEFMI átalakításával jött létre. Az egészségügyi ágazatért továbbra is </a:t>
            </a:r>
            <a:r>
              <a:rPr lang="hu-HU" sz="1900" dirty="0">
                <a:solidFill>
                  <a:schemeClr val="tx1"/>
                </a:solidFill>
              </a:rPr>
              <a:t>csak</a:t>
            </a:r>
            <a:r>
              <a:rPr lang="hu-HU" sz="1900" dirty="0"/>
              <a:t> egy egészségügyért felelős államtitkár felelt.</a:t>
            </a:r>
          </a:p>
          <a:p>
            <a:pPr marL="892175" lvl="1" indent="-427038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900" b="1" dirty="0"/>
              <a:t>Belügyminisztérium (2022-től):</a:t>
            </a:r>
            <a:r>
              <a:rPr lang="hu-HU" sz="1900" dirty="0"/>
              <a:t> az egészségügyi államtitkárság a Belügyminisztérium alá került. Az </a:t>
            </a:r>
            <a:r>
              <a:rPr lang="hu-HU" sz="1900" dirty="0">
                <a:solidFill>
                  <a:schemeClr val="tx1"/>
                </a:solidFill>
              </a:rPr>
              <a:t>egészségpolitika</a:t>
            </a:r>
            <a:r>
              <a:rPr lang="hu-HU" sz="1900" dirty="0"/>
              <a:t> formálását és irányítását a Belügyminisztérium hatáskörébe helyezték. </a:t>
            </a:r>
          </a:p>
          <a:p>
            <a:pPr marL="892175" lvl="1" indent="-427038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900" dirty="0"/>
              <a:t>Fontos rendszerirányítási funkciók a minisztérium alá rendelt Országos Kórházi Főigazgatósághoz kerültek. A </a:t>
            </a:r>
            <a:r>
              <a:rPr lang="hu-HU" sz="1900" dirty="0" err="1"/>
              <a:t>finanszírozói</a:t>
            </a:r>
            <a:r>
              <a:rPr lang="hu-HU" sz="1900" dirty="0"/>
              <a:t>, működtetői és ellenőrzési szerepek összekeveredtek. Az egyes állami irányító szervek lényegében saját maguk tevékenységét ellenőrzik, minősítik.</a:t>
            </a:r>
            <a:endParaRPr lang="hu-HU" sz="1900" b="1" dirty="0"/>
          </a:p>
          <a:p>
            <a:pPr marL="431800" indent="-4318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900" b="1" dirty="0"/>
              <a:t>Döntéshozatal központosítása:</a:t>
            </a:r>
            <a:r>
              <a:rPr lang="hu-HU" sz="1900" dirty="0"/>
              <a:t> az egészségügyi döntések nagyobb mértékben koncentrálódtak a kormányzaton belül, kisebb lett a szakterület autonómiája, </a:t>
            </a:r>
          </a:p>
          <a:p>
            <a:pPr marL="892175" lvl="1" indent="-427038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900" b="1" dirty="0"/>
              <a:t>Államtitkárságok szerepe:</a:t>
            </a:r>
            <a:r>
              <a:rPr lang="hu-HU" sz="1900" dirty="0"/>
              <a:t> az államtitkárságok és az államtitkárok váltak az egészségügy legfontosabb döntéshozóivá, akik a miniszter ad hoc döntésétől függően </a:t>
            </a:r>
            <a:r>
              <a:rPr lang="hu-HU" sz="1900" dirty="0">
                <a:solidFill>
                  <a:schemeClr val="tx1"/>
                </a:solidFill>
              </a:rPr>
              <a:t>vagy részt vehettek a kormányülésen</a:t>
            </a:r>
            <a:r>
              <a:rPr lang="hu-HU" sz="1900" dirty="0"/>
              <a:t>, vagy nem. </a:t>
            </a:r>
          </a:p>
          <a:p>
            <a:pPr marL="892175" lvl="1" indent="-427038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900" b="1" dirty="0"/>
              <a:t>Koordinációs nehézségek:</a:t>
            </a:r>
            <a:r>
              <a:rPr lang="hu-HU" sz="1900" dirty="0"/>
              <a:t> az integrált minisztériumi rendszer (EMMI) időnként kritika alá került a túl széles hatáskör és a kevésbé átlátható döntéshozatal miatt.</a:t>
            </a:r>
          </a:p>
        </p:txBody>
      </p:sp>
    </p:spTree>
    <p:extLst>
      <p:ext uri="{BB962C8B-B14F-4D97-AF65-F5344CB8AC3E}">
        <p14:creationId xmlns:p14="http://schemas.microsoft.com/office/powerpoint/2010/main" val="3136000935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BEC9DAD-FB2B-FD60-A097-44AA5987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6" y="151999"/>
            <a:ext cx="11596914" cy="538162"/>
          </a:xfrm>
        </p:spPr>
        <p:txBody>
          <a:bodyPr/>
          <a:lstStyle/>
          <a:p>
            <a:pPr algn="l"/>
            <a:r>
              <a:rPr lang="hu-HU" sz="3600" dirty="0"/>
              <a:t>3.2. Országos Egészségpénztár és az ÁNTSZ megszüntetése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F62DE18-FA93-0C83-C9FC-7AB9E634B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286" y="793210"/>
            <a:ext cx="11596914" cy="5912390"/>
          </a:xfrm>
        </p:spPr>
        <p:txBody>
          <a:bodyPr/>
          <a:lstStyle/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000" b="1" noProof="0" dirty="0">
                <a:solidFill>
                  <a:schemeClr val="tx1"/>
                </a:solidFill>
              </a:rPr>
              <a:t>Országos Egészségpénztár (OEP) megszüntetése, minisztériumi irányítás alá vonása Nemzeti Egészségbiztosítási Alapkezelő (NEAK) néven. </a:t>
            </a:r>
          </a:p>
          <a:p>
            <a:pPr marL="755650" lvl="1" indent="-242888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u-HU" sz="2000" noProof="0" dirty="0">
                <a:solidFill>
                  <a:schemeClr val="tx1"/>
                </a:solidFill>
              </a:rPr>
              <a:t>Ezzel lényegében megszüntették </a:t>
            </a:r>
            <a:r>
              <a:rPr lang="hu-HU" sz="2000" b="1" noProof="0" dirty="0">
                <a:solidFill>
                  <a:schemeClr val="tx1"/>
                </a:solidFill>
              </a:rPr>
              <a:t>a társadalmi egészségbiztosítás intézményét </a:t>
            </a:r>
            <a:r>
              <a:rPr lang="hu-HU" sz="2000" noProof="0" dirty="0">
                <a:solidFill>
                  <a:schemeClr val="tx1"/>
                </a:solidFill>
              </a:rPr>
              <a:t>– anélkül, hogy megteremtették volna az állami </a:t>
            </a:r>
            <a:r>
              <a:rPr lang="hu-HU" sz="2000" noProof="0" dirty="0" err="1">
                <a:solidFill>
                  <a:schemeClr val="tx1"/>
                </a:solidFill>
              </a:rPr>
              <a:t>finanszírozású</a:t>
            </a:r>
            <a:r>
              <a:rPr lang="hu-HU" sz="2000" noProof="0" dirty="0">
                <a:solidFill>
                  <a:schemeClr val="tx1"/>
                </a:solidFill>
              </a:rPr>
              <a:t> egészségügy átlátható és nyilvánosan elszámoltatható intézményrendszerét.</a:t>
            </a:r>
          </a:p>
          <a:p>
            <a:pPr marL="755650" lvl="1" indent="-242888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u-HU" sz="2000" b="1" noProof="0" dirty="0">
                <a:solidFill>
                  <a:schemeClr val="tx1"/>
                </a:solidFill>
              </a:rPr>
              <a:t>A NEAK (volt OEP) közvetlen minisztériumi irányítás alá került </a:t>
            </a:r>
            <a:r>
              <a:rPr lang="hu-HU" sz="2000" noProof="0" dirty="0">
                <a:solidFill>
                  <a:schemeClr val="tx1"/>
                </a:solidFill>
              </a:rPr>
              <a:t>– ami egyben a NEAK kifizetőhellyé degradálását jelenti.</a:t>
            </a:r>
          </a:p>
          <a:p>
            <a:pPr marL="755650" lvl="1" indent="-242888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u-HU" sz="2000" noProof="0" dirty="0">
                <a:solidFill>
                  <a:schemeClr val="tx1"/>
                </a:solidFill>
              </a:rPr>
              <a:t>Finanszírozási döntések </a:t>
            </a:r>
            <a:r>
              <a:rPr lang="hu-HU" sz="2000" dirty="0">
                <a:solidFill>
                  <a:schemeClr val="tx1"/>
                </a:solidFill>
              </a:rPr>
              <a:t>kézivezérlése átláthatatlan, ad hoc döntésekkel (</a:t>
            </a:r>
            <a:r>
              <a:rPr lang="hu-HU" sz="2000" noProof="0" dirty="0">
                <a:solidFill>
                  <a:schemeClr val="tx1"/>
                </a:solidFill>
              </a:rPr>
              <a:t>pld: szolgáltatások befogadása, kapacitás </a:t>
            </a:r>
            <a:r>
              <a:rPr lang="hu-HU" sz="2000" noProof="0" dirty="0" err="1">
                <a:solidFill>
                  <a:schemeClr val="tx1"/>
                </a:solidFill>
              </a:rPr>
              <a:t>átcsoortosítások</a:t>
            </a:r>
            <a:r>
              <a:rPr lang="hu-HU" sz="2000" noProof="0" dirty="0">
                <a:solidFill>
                  <a:schemeClr val="tx1"/>
                </a:solidFill>
              </a:rPr>
              <a:t>, szolgáltatások finanszírozásának mértéke stb.).</a:t>
            </a:r>
          </a:p>
          <a:p>
            <a:pPr marL="533400" lvl="1" indent="-476250" algn="just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000" noProof="0" dirty="0">
                <a:solidFill>
                  <a:schemeClr val="tx1"/>
                </a:solidFill>
              </a:rPr>
              <a:t>A “bürokrácia csökkentés” jegyében </a:t>
            </a:r>
            <a:r>
              <a:rPr lang="hu-HU" sz="2000" b="1" noProof="0" dirty="0">
                <a:solidFill>
                  <a:schemeClr val="tx1"/>
                </a:solidFill>
              </a:rPr>
              <a:t>az Állami Népegészségügyi Szolgálat </a:t>
            </a:r>
            <a:r>
              <a:rPr lang="hu-HU" sz="2000" noProof="0" dirty="0">
                <a:solidFill>
                  <a:schemeClr val="tx1"/>
                </a:solidFill>
              </a:rPr>
              <a:t>(ÁNTSZ</a:t>
            </a:r>
            <a:r>
              <a:rPr lang="hu-HU" sz="2000" b="1" noProof="0" dirty="0">
                <a:solidFill>
                  <a:schemeClr val="tx1"/>
                </a:solidFill>
              </a:rPr>
              <a:t>) megyei intézetei a kormányhivatalokhoz kerültek.</a:t>
            </a:r>
            <a:r>
              <a:rPr lang="hu-HU" sz="2000" noProof="0" dirty="0">
                <a:solidFill>
                  <a:schemeClr val="tx1"/>
                </a:solidFill>
              </a:rPr>
              <a:t> 2017 március 31-el </a:t>
            </a:r>
            <a:r>
              <a:rPr lang="hu-HU" sz="2000" b="1" noProof="0" dirty="0">
                <a:solidFill>
                  <a:schemeClr val="tx1"/>
                </a:solidFill>
              </a:rPr>
              <a:t>az Országos Tisztifőorvosi Hivatalt is megszüntették</a:t>
            </a:r>
            <a:r>
              <a:rPr lang="hu-HU" sz="2000" noProof="0" dirty="0">
                <a:solidFill>
                  <a:schemeClr val="tx1"/>
                </a:solidFill>
              </a:rPr>
              <a:t>. </a:t>
            </a:r>
          </a:p>
          <a:p>
            <a:pPr marL="755650" lvl="2" indent="-227013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hu-HU" sz="2000" noProof="0" dirty="0">
                <a:solidFill>
                  <a:schemeClr val="tx1"/>
                </a:solidFill>
              </a:rPr>
              <a:t>Ez </a:t>
            </a:r>
            <a:r>
              <a:rPr lang="hu-HU" sz="2000" b="1" noProof="0" dirty="0">
                <a:solidFill>
                  <a:schemeClr val="tx1"/>
                </a:solidFill>
              </a:rPr>
              <a:t>aláásta a járványügyi biztonságot és az ország járványok elleni védekezési képességét</a:t>
            </a:r>
            <a:r>
              <a:rPr lang="hu-HU" sz="2000" noProof="0" dirty="0">
                <a:solidFill>
                  <a:schemeClr val="tx1"/>
                </a:solidFill>
              </a:rPr>
              <a:t>, mire a COVID járvány elérte hazánkat. Ennek következménye: </a:t>
            </a:r>
          </a:p>
          <a:p>
            <a:pPr marL="1027113" lvl="4" indent="-196850" algn="just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u-HU" sz="2000" noProof="0" dirty="0">
                <a:solidFill>
                  <a:schemeClr val="tx1"/>
                </a:solidFill>
              </a:rPr>
              <a:t>a COVID járvány miatti </a:t>
            </a:r>
            <a:r>
              <a:rPr lang="hu-HU" sz="2000" b="1" noProof="0" dirty="0">
                <a:solidFill>
                  <a:schemeClr val="tx1"/>
                </a:solidFill>
              </a:rPr>
              <a:t>többlethalálozás 2020-2022 között 43 350 haláleset </a:t>
            </a:r>
            <a:r>
              <a:rPr lang="hu-HU" sz="2000" noProof="0" dirty="0">
                <a:solidFill>
                  <a:schemeClr val="tx1"/>
                </a:solidFill>
              </a:rPr>
              <a:t>(2019-hez képest). </a:t>
            </a:r>
          </a:p>
          <a:p>
            <a:pPr marL="1027113" lvl="4" indent="-196850" algn="just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u-HU" sz="2000" b="1" noProof="0" dirty="0">
                <a:solidFill>
                  <a:schemeClr val="tx1"/>
                </a:solidFill>
              </a:rPr>
              <a:t>A születéskor várható élettartam 2021-re 2,2 évvel csökkent</a:t>
            </a:r>
            <a:r>
              <a:rPr lang="hu-HU" sz="2000" noProof="0" dirty="0">
                <a:solidFill>
                  <a:schemeClr val="tx1"/>
                </a:solidFill>
              </a:rPr>
              <a:t>, (74,3 év), (2019-hez képest 76,5 év)</a:t>
            </a:r>
          </a:p>
          <a:p>
            <a:pPr marL="363538" lvl="2" indent="-476250" algn="just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000" noProof="0" dirty="0">
                <a:solidFill>
                  <a:schemeClr val="tx1"/>
                </a:solidFill>
              </a:rPr>
              <a:t>Az </a:t>
            </a:r>
            <a:r>
              <a:rPr lang="hu-HU" sz="2000" b="1" noProof="0" dirty="0">
                <a:solidFill>
                  <a:schemeClr val="tx1"/>
                </a:solidFill>
              </a:rPr>
              <a:t>ÁNTSZ intézményrendszerének szétverése </a:t>
            </a:r>
            <a:r>
              <a:rPr lang="hu-HU" sz="2000" noProof="0" dirty="0">
                <a:solidFill>
                  <a:schemeClr val="tx1"/>
                </a:solidFill>
              </a:rPr>
              <a:t>az egészségügyi szolgáltatók és szolgáltatások hatósági kontrolljának és engedélyezésének a kézivezérlését teszi lehetővé</a:t>
            </a:r>
          </a:p>
        </p:txBody>
      </p:sp>
    </p:spTree>
    <p:extLst>
      <p:ext uri="{BB962C8B-B14F-4D97-AF65-F5344CB8AC3E}">
        <p14:creationId xmlns:p14="http://schemas.microsoft.com/office/powerpoint/2010/main" val="825140441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9314" y="159171"/>
            <a:ext cx="11263086" cy="610260"/>
          </a:xfrm>
        </p:spPr>
        <p:txBody>
          <a:bodyPr/>
          <a:lstStyle/>
          <a:p>
            <a:pPr algn="l"/>
            <a:r>
              <a:rPr lang="hu-HU" sz="3600" dirty="0"/>
              <a:t>3.3. Magyar Orvosi Kamara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19314" y="841829"/>
            <a:ext cx="11524343" cy="6034072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buNone/>
            </a:pPr>
            <a:r>
              <a:rPr lang="hu-HU" sz="2000" b="1" dirty="0">
                <a:solidFill>
                  <a:schemeClr val="tx1"/>
                </a:solidFill>
              </a:rPr>
              <a:t>A Magyar Orvosi Kamara (MOK) fontos jogosítványainak elvétele és a működésének ellehetetlenítésére irányuló kísérletek 2010 után: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100" b="1" dirty="0">
                <a:solidFill>
                  <a:schemeClr val="tx1"/>
                </a:solidFill>
              </a:rPr>
              <a:t>A kötelező tagság eltörlése (2011): </a:t>
            </a:r>
            <a:r>
              <a:rPr lang="hu-HU" sz="2100" dirty="0">
                <a:solidFill>
                  <a:schemeClr val="tx1"/>
                </a:solidFill>
              </a:rPr>
              <a:t>gyengítette a Kamara érdekképviseleti szerepét, taglétszám és ezzel együtt pénzügyi forrásainak csökkenéséhez vezetett.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100" b="1" dirty="0">
                <a:solidFill>
                  <a:schemeClr val="tx1"/>
                </a:solidFill>
              </a:rPr>
              <a:t>A kamarai etikai eljárások módosítása: </a:t>
            </a:r>
            <a:r>
              <a:rPr lang="hu-HU" sz="2100" dirty="0">
                <a:solidFill>
                  <a:schemeClr val="tx1"/>
                </a:solidFill>
              </a:rPr>
              <a:t>a kamarai etikai döntésekre vonatkozó szabályok – melyek </a:t>
            </a:r>
            <a:r>
              <a:rPr lang="hu-HU" sz="2100" b="1" dirty="0">
                <a:solidFill>
                  <a:schemeClr val="tx1"/>
                </a:solidFill>
              </a:rPr>
              <a:t>az</a:t>
            </a:r>
            <a:r>
              <a:rPr lang="hu-HU" sz="2100" dirty="0">
                <a:solidFill>
                  <a:schemeClr val="tx1"/>
                </a:solidFill>
              </a:rPr>
              <a:t> </a:t>
            </a:r>
            <a:r>
              <a:rPr lang="hu-HU" sz="2100" b="1" dirty="0">
                <a:solidFill>
                  <a:schemeClr val="tx1"/>
                </a:solidFill>
              </a:rPr>
              <a:t>orvosi praxis gyakorlásá</a:t>
            </a:r>
            <a:r>
              <a:rPr lang="hu-HU" sz="2100" dirty="0">
                <a:solidFill>
                  <a:schemeClr val="tx1"/>
                </a:solidFill>
              </a:rPr>
              <a:t>t is érintették - állami ellenőrzés alá kerültek, 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100" dirty="0">
                <a:solidFill>
                  <a:schemeClr val="tx1"/>
                </a:solidFill>
              </a:rPr>
              <a:t>a kormányzat „zsarolási potenciáljának” növelése (orvosok megfélemlítése érdekében)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100" dirty="0">
                <a:solidFill>
                  <a:schemeClr val="tx1"/>
                </a:solidFill>
              </a:rPr>
              <a:t>ugyanakkor a következmények nélkül maradó </a:t>
            </a:r>
            <a:r>
              <a:rPr lang="hu-HU" sz="2100" dirty="0" err="1">
                <a:solidFill>
                  <a:schemeClr val="tx1"/>
                </a:solidFill>
              </a:rPr>
              <a:t>etikailag</a:t>
            </a:r>
            <a:r>
              <a:rPr lang="hu-HU" sz="2100" dirty="0">
                <a:solidFill>
                  <a:schemeClr val="tx1"/>
                </a:solidFill>
              </a:rPr>
              <a:t> megkérdőjelezhető gyakorlatok megszaporodása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100" b="1" dirty="0">
                <a:solidFill>
                  <a:schemeClr val="tx1"/>
                </a:solidFill>
              </a:rPr>
              <a:t>Egészségügyi dolgozók jogállásáról szóló törvény (2020): </a:t>
            </a:r>
            <a:r>
              <a:rPr lang="hu-HU" sz="2100" dirty="0">
                <a:solidFill>
                  <a:schemeClr val="tx1"/>
                </a:solidFill>
              </a:rPr>
              <a:t>tovább </a:t>
            </a:r>
            <a:r>
              <a:rPr lang="hu-HU" sz="2100" b="1" dirty="0">
                <a:solidFill>
                  <a:schemeClr val="tx1"/>
                </a:solidFill>
              </a:rPr>
              <a:t>csökkentette a Kamara érdekképviseleti szerepét az egészségügyi dolgozók jogai tekintetében.</a:t>
            </a:r>
            <a:r>
              <a:rPr lang="hu-HU" sz="2100" dirty="0">
                <a:solidFill>
                  <a:schemeClr val="tx1"/>
                </a:solidFill>
              </a:rPr>
              <a:t> Az új jogállási szabályok többek között megváltoztatták az orvosok munkaszerződéseinek rendszerét és csökkentették a kollektív érdekképviseleti lehetőségeket.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100" b="1" dirty="0">
                <a:solidFill>
                  <a:schemeClr val="tx1"/>
                </a:solidFill>
              </a:rPr>
              <a:t>Állami kontroll erősítése: </a:t>
            </a:r>
            <a:r>
              <a:rPr lang="hu-HU" sz="2100" dirty="0">
                <a:solidFill>
                  <a:schemeClr val="tx1"/>
                </a:solidFill>
              </a:rPr>
              <a:t>melynek nyomán az egészségügyi szektorban erősödött az állami szerepvállalás és ellenőrzés tovább csökkentette a Kamara autonómiáját. 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100" b="1" dirty="0">
                <a:solidFill>
                  <a:schemeClr val="tx1"/>
                </a:solidFill>
              </a:rPr>
              <a:t>Orvosok, szakdolgozók, intézményi menedzsment kriminalizálása – </a:t>
            </a:r>
            <a:r>
              <a:rPr lang="hu-HU" sz="2100" dirty="0">
                <a:solidFill>
                  <a:schemeClr val="tx1"/>
                </a:solidFill>
              </a:rPr>
              <a:t>megfélemlítés, felelősség hárítás és a közvélemény félrevezetése céljából</a:t>
            </a:r>
            <a:endParaRPr lang="hu-HU" sz="2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6607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153031"/>
            <a:ext cx="11277600" cy="503508"/>
          </a:xfrm>
        </p:spPr>
        <p:txBody>
          <a:bodyPr/>
          <a:lstStyle/>
          <a:p>
            <a:pPr algn="l"/>
            <a:r>
              <a:rPr lang="hu-HU" sz="3600" dirty="0"/>
              <a:t>3.4. Az egészségügy helyzetének nyilvánossága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04800" y="778517"/>
            <a:ext cx="11756571" cy="6014167"/>
          </a:xfrm>
        </p:spPr>
        <p:txBody>
          <a:bodyPr/>
          <a:lstStyle/>
          <a:p>
            <a:pPr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hu-HU" sz="1900" b="1" dirty="0"/>
              <a:t>Az intézményesített egyeztetés </a:t>
            </a:r>
            <a:r>
              <a:rPr lang="hu-HU" sz="1900" dirty="0"/>
              <a:t>a hivatásrendi kamarákkal (orvosi, gyógyszerészi, szakdolgozói), a szakmai szervezetekkel, a betegszervezetekkel, a szakszervezetekkel lényegében </a:t>
            </a:r>
            <a:r>
              <a:rPr lang="hu-HU" sz="1900" b="1" dirty="0"/>
              <a:t>megszűnt, esetlegessé vált. </a:t>
            </a: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hu-HU" sz="1900" b="1" dirty="0"/>
              <a:t>Nyilatkozási tilalom az orvosok és az egészségügyi dolgozók számára</a:t>
            </a:r>
          </a:p>
          <a:p>
            <a:pPr marL="800100" lvl="1" indent="-257175" algn="just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hu-HU" sz="1900" b="1" dirty="0"/>
              <a:t>Kormányzati központosítás: </a:t>
            </a:r>
            <a:r>
              <a:rPr lang="hu-HU" sz="1900" dirty="0"/>
              <a:t>2010 után elkezdődött az egészségügyi kommunikáció kormányzati központosítása. Megszigorították az egészségügyi intézmények dolgozóinak és vezetőinek nyilvános nyilatkozás szabályait.</a:t>
            </a:r>
          </a:p>
          <a:p>
            <a:pPr marL="800100" lvl="1" indent="-257175" algn="just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hu-HU" sz="1900" b="1" dirty="0"/>
              <a:t>Előzetes engedély:</a:t>
            </a:r>
            <a:r>
              <a:rPr lang="hu-HU" sz="1900" dirty="0"/>
              <a:t> Több kórházban és egészségügyi intézményben előírták, hogy a dolgozók csak a fenntartó (pl. Állami Egészségügyi Ellátó Központ - ÁEEK, később Országos Kórházi Főigazgatóság - OKFŐ) engedélyével adhatnak nyilatkozatot a médiának. Ez nemcsak a kórházigazgatókat érintette, hanem minden orvosra és egészségügyi dolgozóra is vonatkozik.</a:t>
            </a: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hu-HU" sz="1900" b="1" dirty="0">
                <a:solidFill>
                  <a:schemeClr val="tx1"/>
                </a:solidFill>
              </a:rPr>
              <a:t>Titoktartási kötelezettség rögzítése a közszolgálati jogviszonyra irányuló munkaszerződésekben is.</a:t>
            </a:r>
            <a:endParaRPr lang="hu-HU" sz="1900" dirty="0">
              <a:solidFill>
                <a:schemeClr val="tx1"/>
              </a:solidFill>
            </a:endParaRP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hu-HU" sz="1900" b="1" dirty="0">
                <a:solidFill>
                  <a:schemeClr val="tx1"/>
                </a:solidFill>
              </a:rPr>
              <a:t>Járványhelyzet (COVID-19) </a:t>
            </a:r>
            <a:r>
              <a:rPr lang="hu-HU" sz="1900" dirty="0">
                <a:solidFill>
                  <a:schemeClr val="tx1"/>
                </a:solidFill>
              </a:rPr>
              <a:t>idején (2020–2021) tovább szigorították az egészségügyi dolgozók nyilatkozási </a:t>
            </a:r>
            <a:r>
              <a:rPr lang="hu-HU" sz="1900" dirty="0"/>
              <a:t>szabadságát:</a:t>
            </a:r>
          </a:p>
          <a:p>
            <a:pPr marL="846138" lvl="1" indent="-303213" algn="just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hu-HU" sz="1900" b="1" dirty="0"/>
              <a:t>A kórházigazgatóknak és orvosoknak tilos volt önállóan nyilatkozni </a:t>
            </a:r>
            <a:r>
              <a:rPr lang="hu-HU" sz="1900" dirty="0"/>
              <a:t>a járványhelyzetről, az aktuális adatokról vagy a kórházak állapotáról, a médiát kitiltották a kórházakból – megszűnt a nyilvánosság, ami táplálta a bizalmatlanságot és az oltásellenességet </a:t>
            </a:r>
          </a:p>
          <a:p>
            <a:pPr marL="846138" lvl="1" indent="-303213" algn="just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hu-HU" sz="1900" b="1" dirty="0"/>
              <a:t>A nyilvános tájékoztatás kizárólag a kormányzati szervek </a:t>
            </a:r>
            <a:r>
              <a:rPr lang="hu-HU" sz="1900" dirty="0"/>
              <a:t>(például az Operatív Törzs) </a:t>
            </a:r>
            <a:r>
              <a:rPr lang="hu-HU" sz="1900" b="1" dirty="0"/>
              <a:t>hatáskörébe került</a:t>
            </a:r>
            <a:r>
              <a:rPr lang="hu-HU" sz="1900" dirty="0"/>
              <a:t>.</a:t>
            </a: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hu-HU" sz="1900" b="1" dirty="0"/>
              <a:t>Kórházak fenntartóinak szerepe: </a:t>
            </a:r>
            <a:r>
              <a:rPr lang="hu-HU" sz="1900" dirty="0"/>
              <a:t>az állami fenntartású intézmények kommunikációját a </a:t>
            </a:r>
            <a:r>
              <a:rPr lang="hu-HU" sz="1900" b="1" dirty="0"/>
              <a:t>"koordinált kommunikáció" </a:t>
            </a:r>
            <a:r>
              <a:rPr lang="hu-HU" sz="1900" dirty="0"/>
              <a:t>ürügyén az ÁEEK (majd az OKFŐ) felügyeli, amely központi jóváhagyáshoz köti a nyilatkozatokat.</a:t>
            </a:r>
          </a:p>
        </p:txBody>
      </p:sp>
    </p:spTree>
    <p:extLst>
      <p:ext uri="{BB962C8B-B14F-4D97-AF65-F5344CB8AC3E}">
        <p14:creationId xmlns:p14="http://schemas.microsoft.com/office/powerpoint/2010/main" val="3822497646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>
            <a:extLst>
              <a:ext uri="{FF2B5EF4-FFF2-40B4-BE49-F238E27FC236}">
                <a16:creationId xmlns:a16="http://schemas.microsoft.com/office/drawing/2014/main" id="{A90B8498-39CF-A82E-E15F-643DC635408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81000" y="154487"/>
            <a:ext cx="11811000" cy="503011"/>
          </a:xfrm>
        </p:spPr>
        <p:txBody>
          <a:bodyPr/>
          <a:lstStyle/>
          <a:p>
            <a:pPr algn="l" eaLnBrk="1" hangingPunct="1"/>
            <a:r>
              <a:rPr lang="hu-HU" sz="3600" noProof="0" dirty="0"/>
              <a:t>Teendők 3.: Rendészeti regula helyett szakirányítás </a:t>
            </a:r>
          </a:p>
        </p:txBody>
      </p:sp>
      <p:sp>
        <p:nvSpPr>
          <p:cNvPr id="18435" name="Tartalom helye 2">
            <a:extLst>
              <a:ext uri="{FF2B5EF4-FFF2-40B4-BE49-F238E27FC236}">
                <a16:creationId xmlns:a16="http://schemas.microsoft.com/office/drawing/2014/main" id="{14564630-7329-8888-8A7B-5FF0D46BDE2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11404600" cy="5994401"/>
          </a:xfrm>
        </p:spPr>
        <p:txBody>
          <a:bodyPr/>
          <a:lstStyle/>
          <a:p>
            <a:pPr marL="457200" indent="-457200" algn="just" eaLnBrk="1" hangingPunct="1">
              <a:spcBef>
                <a:spcPts val="400"/>
              </a:spcBef>
              <a:buSzTx/>
              <a:buFont typeface="+mj-lt"/>
              <a:buAutoNum type="arabicPeriod"/>
            </a:pPr>
            <a:r>
              <a:rPr lang="hu-HU" sz="1900" noProof="0" dirty="0"/>
              <a:t>Az egészségügy önálló képviseletének a biztosítása a kormányon belül, </a:t>
            </a:r>
            <a:r>
              <a:rPr lang="hu-HU" sz="1900" b="1" noProof="0" dirty="0"/>
              <a:t>önálló egészségügyi minisztérium </a:t>
            </a:r>
            <a:r>
              <a:rPr lang="hu-HU" sz="1900" noProof="0" dirty="0"/>
              <a:t>létrehozása. </a:t>
            </a:r>
          </a:p>
          <a:p>
            <a:pPr marL="457200" indent="-457200" algn="just" eaLnBrk="1" hangingPunct="1">
              <a:spcBef>
                <a:spcPts val="400"/>
              </a:spcBef>
              <a:buSzTx/>
              <a:buFont typeface="+mj-lt"/>
              <a:buAutoNum type="arabicPeriod"/>
            </a:pPr>
            <a:r>
              <a:rPr lang="hu-HU" sz="1900" noProof="0" dirty="0"/>
              <a:t>A finanszírozó szolgáltatásvásárlói, minőségellenőrző és ellátásszervezői szerepének megteremtése az </a:t>
            </a:r>
            <a:r>
              <a:rPr lang="hu-HU" sz="1900" b="1" noProof="0" dirty="0"/>
              <a:t>egységes egészségbiztosítási rendszer újjáépítésével</a:t>
            </a:r>
            <a:r>
              <a:rPr lang="hu-HU" sz="1900" noProof="0" dirty="0"/>
              <a:t> és a minisztériumi </a:t>
            </a:r>
            <a:r>
              <a:rPr lang="hu-HU" sz="1900" b="1" noProof="0" dirty="0"/>
              <a:t>kézivezérlés megszüntetésével.</a:t>
            </a:r>
          </a:p>
          <a:p>
            <a:pPr marL="457200" indent="-457200" algn="just" eaLnBrk="1" hangingPunct="1">
              <a:spcBef>
                <a:spcPts val="400"/>
              </a:spcBef>
              <a:buSzTx/>
              <a:buFont typeface="+mj-lt"/>
              <a:buAutoNum type="arabicPeriod"/>
            </a:pPr>
            <a:r>
              <a:rPr lang="hu-HU" sz="1900" noProof="0" dirty="0"/>
              <a:t>A </a:t>
            </a:r>
            <a:r>
              <a:rPr lang="hu-HU" sz="1900" b="1" noProof="0" dirty="0"/>
              <a:t>közegészségügyi- és járványügyi biztonság</a:t>
            </a:r>
            <a:r>
              <a:rPr lang="hu-HU" sz="1900" noProof="0" dirty="0"/>
              <a:t>, valamint az egészségügyi </a:t>
            </a:r>
            <a:r>
              <a:rPr lang="hu-HU" sz="1900" b="1" noProof="0" dirty="0"/>
              <a:t>hatósági ellenőrzési képesség </a:t>
            </a:r>
            <a:r>
              <a:rPr lang="hu-HU" sz="1900" noProof="0" dirty="0"/>
              <a:t>helyreállítása az egységes Állami Népegészségügyi Intézet (ÁNTSZ) és az Országos Tisztifőorvosi Hivatal (OTH) “újjáépítésével”. Az ÁNTSZ megyei intézeteinek integrálása az OTH alá, dekoncentrált államigazgatási szervekként.</a:t>
            </a:r>
          </a:p>
          <a:p>
            <a:pPr marL="457200" indent="-457200" algn="just" eaLnBrk="1" hangingPunct="1">
              <a:spcBef>
                <a:spcPts val="400"/>
              </a:spcBef>
              <a:buSzTx/>
              <a:buFont typeface="+mj-lt"/>
              <a:buAutoNum type="arabicPeriod"/>
            </a:pPr>
            <a:r>
              <a:rPr lang="hu-HU" sz="1900" b="1" noProof="0" dirty="0"/>
              <a:t>Kézivezérlés és központosítás felszámolása. </a:t>
            </a:r>
            <a:r>
              <a:rPr lang="hu-HU" sz="1900" noProof="0" dirty="0">
                <a:solidFill>
                  <a:srgbClr val="FF0000"/>
                </a:solidFill>
              </a:rPr>
              <a:t>A</a:t>
            </a:r>
            <a:r>
              <a:rPr lang="hu-HU" sz="1900" b="1" noProof="0" dirty="0"/>
              <a:t> </a:t>
            </a:r>
            <a:r>
              <a:rPr lang="hu-HU" sz="1900" noProof="0" dirty="0"/>
              <a:t>kórházak, szakrendelők felelős, átlátható, elszámoltatható és nagymértékben önálló menedzselése feltételrendszerének megteremtése.</a:t>
            </a:r>
          </a:p>
          <a:p>
            <a:pPr marL="457200" indent="-457200" algn="just" eaLnBrk="1" hangingPunct="1">
              <a:spcBef>
                <a:spcPts val="400"/>
              </a:spcBef>
              <a:buSzTx/>
              <a:buFont typeface="+mj-lt"/>
              <a:buAutoNum type="arabicPeriod"/>
            </a:pPr>
            <a:r>
              <a:rPr lang="hu-HU" sz="1900" noProof="0" dirty="0"/>
              <a:t>Összességében az egészségügyi tervezés, finanszírozás és irányítás mint </a:t>
            </a:r>
            <a:r>
              <a:rPr lang="hu-HU" sz="1900" b="1" noProof="0" dirty="0"/>
              <a:t>szakma szabályainak megfelelő rendszerirányítás </a:t>
            </a:r>
            <a:r>
              <a:rPr lang="hu-HU" sz="1900" noProof="0" dirty="0"/>
              <a:t>megteremtése az ágazat irányítás és működtetés minden szintjén és minden szegmensében.</a:t>
            </a:r>
          </a:p>
          <a:p>
            <a:pPr marL="457200" indent="-457200" algn="just" eaLnBrk="1" hangingPunct="1">
              <a:spcBef>
                <a:spcPts val="400"/>
              </a:spcBef>
              <a:buSzTx/>
              <a:buFont typeface="+mj-lt"/>
              <a:buAutoNum type="arabicPeriod"/>
            </a:pPr>
            <a:r>
              <a:rPr lang="hu-HU" sz="1900" noProof="0" dirty="0"/>
              <a:t>A hivatásrendi kamarák (orvosi, gyógyszerészi, szakdolgozói) jogosítványainak </a:t>
            </a:r>
            <a:r>
              <a:rPr lang="hu-HU" sz="1900" noProof="0" dirty="0">
                <a:solidFill>
                  <a:srgbClr val="FF0000"/>
                </a:solidFill>
              </a:rPr>
              <a:t>visszaállítása</a:t>
            </a:r>
            <a:r>
              <a:rPr lang="hu-HU" sz="1900" noProof="0" dirty="0"/>
              <a:t>. </a:t>
            </a:r>
            <a:r>
              <a:rPr lang="hu-HU" sz="1900" b="1" noProof="0" dirty="0"/>
              <a:t>Kötelező szakmai, szakpolitikai egyeztetés </a:t>
            </a:r>
            <a:r>
              <a:rPr lang="hu-HU" sz="1900" noProof="0" dirty="0"/>
              <a:t>intézményesítése. </a:t>
            </a:r>
            <a:r>
              <a:rPr lang="hu-HU" sz="1900" b="1" noProof="0" dirty="0"/>
              <a:t>Kötelező kamarai tagság</a:t>
            </a:r>
            <a:r>
              <a:rPr lang="hu-HU" sz="1900" noProof="0" dirty="0"/>
              <a:t> visszaállítása. A Magyar Orvosi Kamara vissza kell kapja az orvosetikai eljárások lefolytatásának feladatát és a működési nyilvántartás kezelésének feladatát.</a:t>
            </a:r>
          </a:p>
          <a:p>
            <a:pPr marL="457200" indent="-457200" algn="just" eaLnBrk="1" hangingPunct="1">
              <a:spcBef>
                <a:spcPts val="400"/>
              </a:spcBef>
              <a:buSzTx/>
              <a:buFont typeface="+mj-lt"/>
              <a:buAutoNum type="arabicPeriod"/>
            </a:pPr>
            <a:r>
              <a:rPr lang="hu-HU" sz="1900" b="1" dirty="0"/>
              <a:t>A szólásszabadság, a nyilvánosság és az </a:t>
            </a:r>
            <a:r>
              <a:rPr lang="hu-HU" sz="1900" b="1" noProof="0" dirty="0"/>
              <a:t>átláthatóság helyreállítása </a:t>
            </a:r>
            <a:r>
              <a:rPr lang="hu-HU" sz="1900" noProof="0" dirty="0"/>
              <a:t>az orvosok, szakdolgozók és egészségügyben dolgozók körében. Kötelező szakmai, szakpolitikai egyeztetések rendszerének megteremtése, intézményesítése (kamarák, betegszervezetek, szakszervezetek, szakmai testületek) </a:t>
            </a:r>
          </a:p>
          <a:p>
            <a:pPr marL="457200" indent="-457200" algn="just" eaLnBrk="1" hangingPunct="1">
              <a:buSzTx/>
              <a:buFont typeface="+mj-lt"/>
              <a:buAutoNum type="arabicPeriod"/>
            </a:pPr>
            <a:endParaRPr lang="en-US" altLang="en-US" sz="1800" dirty="0"/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6B2036-63DE-5FAC-8EAD-7856AB05B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3102964"/>
            <a:ext cx="10363201" cy="2666013"/>
          </a:xfrm>
        </p:spPr>
        <p:txBody>
          <a:bodyPr/>
          <a:lstStyle/>
          <a:p>
            <a:r>
              <a:rPr lang="hu-HU" sz="5400" dirty="0">
                <a:solidFill>
                  <a:srgbClr val="50412C"/>
                </a:solidFill>
              </a:rPr>
              <a:t>Az egészségügyi rendszer újjáépítésének főbb szakpolitikai építőelemei</a:t>
            </a:r>
            <a:endParaRPr lang="hu-HU" dirty="0">
              <a:solidFill>
                <a:srgbClr val="50412C"/>
              </a:solidFill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A833C1A-0AEE-166D-B968-D3F5EFAF81F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14399" y="808090"/>
            <a:ext cx="10363201" cy="1500188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9014263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ABFA3B9-E6A2-CADE-C028-9B294F0F0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5664"/>
            <a:ext cx="11582400" cy="576262"/>
          </a:xfrm>
        </p:spPr>
        <p:txBody>
          <a:bodyPr/>
          <a:lstStyle/>
          <a:p>
            <a:pPr algn="l"/>
            <a:r>
              <a:rPr lang="hu-HU" sz="3600" dirty="0"/>
              <a:t>Alapelvek és célok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718F73D-C58F-5AAF-79E5-848875625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844730"/>
            <a:ext cx="10972800" cy="5950902"/>
          </a:xfrm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0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univerzális lefedettség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0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egyenlő hozzáférés és igazságos, tisztességes közteherviselés</a:t>
            </a:r>
          </a:p>
          <a:p>
            <a:pPr marL="800100" lvl="1" indent="-241300">
              <a:spcBef>
                <a:spcPts val="600"/>
              </a:spcBef>
              <a:buFont typeface="Wingdings" pitchFamily="2" charset="2"/>
              <a:buChar char="§"/>
            </a:pPr>
            <a:r>
              <a:rPr lang="hu-HU" sz="18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zonos szükségletűek azonos ellátása (azonos várakozási idő, minőség és szakmai tartalom), 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000" b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0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inőség</a:t>
            </a:r>
            <a:endParaRPr lang="hu-HU" sz="1800" kern="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6138" lvl="1" indent="-257175">
              <a:spcBef>
                <a:spcPts val="600"/>
              </a:spcBef>
              <a:buFont typeface="Wingdings" pitchFamily="2" charset="2"/>
              <a:buChar char="§"/>
            </a:pP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azaz az igazoltan </a:t>
            </a:r>
            <a:r>
              <a:rPr lang="hu-HU" sz="18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hatásos,</a:t>
            </a: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biztonságos</a:t>
            </a: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8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korszerű,</a:t>
            </a: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és az érintettek számára </a:t>
            </a:r>
            <a:r>
              <a:rPr lang="hu-HU" sz="18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elfogadható és reálisan elérhető</a:t>
            </a: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beavatkozások és ellátás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0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emberközpontúság</a:t>
            </a:r>
            <a:r>
              <a:rPr lang="hu-HU" sz="18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46138" lvl="1" indent="-257175">
              <a:spcBef>
                <a:spcPts val="600"/>
              </a:spcBef>
              <a:buFont typeface="Wingdings" pitchFamily="2" charset="2"/>
              <a:buChar char="§"/>
            </a:pPr>
            <a:r>
              <a:rPr lang="hu-HU" sz="18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azaz, </a:t>
            </a: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betegek méltóságának, információs igényeinek, szempontjainak, jogainak tiszteletben tartása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0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pénzügyi</a:t>
            </a:r>
            <a:r>
              <a:rPr lang="hu-HU" sz="18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védelem</a:t>
            </a:r>
            <a:endParaRPr lang="hu-HU" sz="1800" b="1" kern="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0588" lvl="1" indent="-301625">
              <a:spcBef>
                <a:spcPts val="600"/>
              </a:spcBef>
              <a:buFont typeface="Wingdings" pitchFamily="2" charset="2"/>
              <a:buChar char="§"/>
            </a:pP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megbetegedések és orvosi ellátások elszegényítő, vagy egzisztenciális katasztrófa helyzetet előidéző anyagi hatásaival szemben</a:t>
            </a:r>
            <a:endParaRPr lang="hu-HU" sz="1800" b="1" kern="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0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allokációs és technikai hatékonyság</a:t>
            </a:r>
            <a:r>
              <a:rPr lang="hu-HU" sz="20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90588" lvl="1" indent="-301625">
              <a:spcBef>
                <a:spcPts val="600"/>
              </a:spcBef>
              <a:buFont typeface="Wingdings" pitchFamily="2" charset="2"/>
              <a:buChar char="§"/>
            </a:pP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ellátási szintek, és ellátások közti arányok optimalizálása ; </a:t>
            </a:r>
          </a:p>
          <a:p>
            <a:pPr marL="890588" lvl="1" indent="-301625">
              <a:spcBef>
                <a:spcPts val="600"/>
              </a:spcBef>
              <a:buFont typeface="Wingdings" pitchFamily="2" charset="2"/>
              <a:buChar char="§"/>
            </a:pP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jelenlegi kínálat vezérelt ellátási mix, valós ellátási szükségleteknek megfelelő átrendezése, optimalizálása; </a:t>
            </a:r>
            <a:r>
              <a:rPr lang="hu-HU" sz="18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feleslegesen megismételt vizsgálatok, eljárások visszaszorítása; </a:t>
            </a:r>
            <a:endParaRPr lang="hu-HU" sz="1800" kern="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0588" lvl="1" indent="-301625">
              <a:spcBef>
                <a:spcPts val="600"/>
              </a:spcBef>
              <a:buFont typeface="Wingdings" pitchFamily="2" charset="2"/>
              <a:buChar char="§"/>
            </a:pP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elavult diagnosztikai és terápiás eljárások, gyógyszerek kivezetése; </a:t>
            </a:r>
            <a:r>
              <a:rPr lang="hu-HU" sz="18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felszabaduló források korszerű ellátások és technológiák finanszírozására való átcsatornázása</a:t>
            </a:r>
            <a:endParaRPr lang="hu-HU" sz="1800" kern="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138210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B62CD6-A932-F860-EC7F-8EB6A2A03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39461"/>
            <a:ext cx="11137900" cy="513896"/>
          </a:xfrm>
        </p:spPr>
        <p:txBody>
          <a:bodyPr/>
          <a:lstStyle/>
          <a:p>
            <a:pPr algn="l"/>
            <a:r>
              <a:rPr lang="hu-HU" sz="3200" dirty="0"/>
              <a:t>Az egészségügyi rendszer újjáépítésének főbb építőelemei (1)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3A177E2-032E-0574-B35A-D8C46D4F4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541337"/>
            <a:ext cx="11379200" cy="6316663"/>
          </a:xfrm>
        </p:spPr>
        <p:txBody>
          <a:bodyPr/>
          <a:lstStyle/>
          <a:p>
            <a:pPr marL="0" indent="0" algn="just">
              <a:spcBef>
                <a:spcPts val="500"/>
              </a:spcBef>
              <a:buNone/>
            </a:pPr>
            <a:r>
              <a:rPr lang="hu-HU" sz="18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A magyar egészségügy évtizedek óta fennálló, súlyos </a:t>
            </a: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–és az ország gazdasági fejlettségével nem indokolható </a:t>
            </a:r>
            <a:r>
              <a:rPr lang="hu-HU" sz="18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hu-HU" sz="1800" b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alulfinanszírozottságának a </a:t>
            </a:r>
            <a:r>
              <a:rPr lang="hu-HU" sz="18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felszámolása.</a:t>
            </a: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egészségügy számos, önmagán túlmutató társadalmi, gazdasági haszon realizálását teszi lehetővé: </a:t>
            </a:r>
            <a:r>
              <a:rPr lang="hu-HU" sz="18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társadalmi jóllét, egészség és életminőség </a:t>
            </a: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javulása</a:t>
            </a:r>
            <a:r>
              <a:rPr lang="hu-HU" sz="18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társadalmi bizalom és biztonságérzet </a:t>
            </a: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erősítése</a:t>
            </a:r>
          </a:p>
          <a:p>
            <a:pPr algn="just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GDP arányos egészségügyi közkiadások szintje (4,5%) legalább 2-3 %-</a:t>
            </a:r>
            <a:r>
              <a:rPr lang="hu-HU" sz="1800" kern="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alacsonyabb, mint ami hozzánk hasonló fejlettségű országok ráfordításai alapján reális lenne. Ezt a forrástömeget kell több lépésben a ciklus végéig pótolni.</a:t>
            </a:r>
          </a:p>
          <a:p>
            <a:pPr marL="0" indent="0" algn="just">
              <a:spcBef>
                <a:spcPts val="500"/>
              </a:spcBef>
              <a:buNone/>
            </a:pPr>
            <a:r>
              <a:rPr lang="hu-HU" sz="18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Az alulfinanszírozottság lépésről-lépésre való felszámolása feltételeinek megteremtése és üteme</a:t>
            </a:r>
          </a:p>
          <a:p>
            <a:pPr algn="just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hu-HU" sz="18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rendszer széthullásának megállításához </a:t>
            </a:r>
            <a:r>
              <a:rPr lang="hu-HU" sz="1800" b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azonnali </a:t>
            </a:r>
            <a:r>
              <a:rPr lang="hu-HU" sz="1800" b="1" dirty="0" err="1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kb</a:t>
            </a:r>
            <a:r>
              <a:rPr lang="hu-HU" sz="1800" b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500 Mrd Ft</a:t>
            </a:r>
            <a:r>
              <a:rPr lang="hu-HU" sz="18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i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MŰKÖDÉSI</a:t>
            </a:r>
            <a:r>
              <a:rPr lang="hu-HU" sz="18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többletforrásra van szükség.</a:t>
            </a:r>
          </a:p>
          <a:p>
            <a:pPr algn="just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hu-HU" sz="18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megfelelő GDP arányos finanszírozási szint eléréséhez szükséges további,</a:t>
            </a: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i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MŰKÖDÉSI</a:t>
            </a:r>
            <a:r>
              <a:rPr lang="hu-HU" sz="18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többletforrást (évi </a:t>
            </a:r>
            <a:r>
              <a:rPr lang="hu-HU" sz="1800" kern="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kb</a:t>
            </a: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500-500 Mrd forint) csak az alapoktól újjáépített rendszerbe</a:t>
            </a:r>
            <a:r>
              <a:rPr lang="hu-HU" sz="18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szabad </a:t>
            </a:r>
            <a:r>
              <a:rPr lang="hu-HU" sz="18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beletenni (ellenkező esetben a jelentős többletforrások csak a felszámolandó diszfunkcionális struktúrák megerősítését szolgálnák). Feltételek:</a:t>
            </a:r>
            <a:endParaRPr lang="hu-HU" sz="900" dirty="0"/>
          </a:p>
          <a:p>
            <a:pPr lvl="1" algn="just">
              <a:spcBef>
                <a:spcPts val="500"/>
              </a:spcBef>
              <a:buFont typeface="Wingdings" pitchFamily="2" charset="2"/>
              <a:buChar char="§"/>
            </a:pPr>
            <a:r>
              <a:rPr lang="hu-HU" sz="18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érdekcsoportok torzításaitól megtisztított, önköltséget fedező finanszírozási és elszámolási rendszer</a:t>
            </a:r>
            <a:endParaRPr lang="hu-HU" sz="1800" kern="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500"/>
              </a:spcBef>
              <a:buFont typeface="Wingdings" pitchFamily="2" charset="2"/>
              <a:buChar char="§"/>
            </a:pP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jól megszervezett betegutak, ellátásszervezés, betegút- és, esetmenedzselés, </a:t>
            </a:r>
          </a:p>
          <a:p>
            <a:pPr lvl="1" algn="just">
              <a:spcBef>
                <a:spcPts val="500"/>
              </a:spcBef>
              <a:buFont typeface="Wingdings" pitchFamily="2" charset="2"/>
              <a:buChar char="§"/>
            </a:pP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minőségirányítás, minőségellenőrzés</a:t>
            </a:r>
          </a:p>
          <a:p>
            <a:pPr marL="0" indent="0" algn="just">
              <a:spcBef>
                <a:spcPts val="500"/>
              </a:spcBef>
              <a:buNone/>
            </a:pPr>
            <a:r>
              <a:rPr lang="hu-HU" sz="18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Egészségügyi szakdolgozók, egyéb egészségügyben dolgozók (gazdasági-műszaki, adminisztratív állomány) bérének rendezése</a:t>
            </a: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Orvosi és szakdolgozói </a:t>
            </a:r>
            <a:r>
              <a:rPr lang="hu-HU" sz="18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bértábla átalakítása a teljesítményelvű differenciálás </a:t>
            </a: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érdekében.</a:t>
            </a:r>
          </a:p>
          <a:p>
            <a:pPr algn="just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hu-HU" sz="18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Minőségi és ellátás eredményességi indikátorokon </a:t>
            </a: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alapuló </a:t>
            </a:r>
            <a:r>
              <a:rPr lang="hu-HU" sz="18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ösztönzők. </a:t>
            </a: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Minőség, teljesítmény és eredményesség alapú differenciáláson alapuló személyi érdekeltségi rendszer.</a:t>
            </a:r>
            <a:endParaRPr lang="hu-HU" sz="18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64953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églalap 3">
            <a:extLst>
              <a:ext uri="{FF2B5EF4-FFF2-40B4-BE49-F238E27FC236}">
                <a16:creationId xmlns:a16="http://schemas.microsoft.com/office/drawing/2014/main" id="{2653C9C0-BA31-F983-DC18-561BA1EE9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203200"/>
            <a:ext cx="117586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pPr eaLnBrk="1"/>
            <a:r>
              <a:rPr lang="en-US" altLang="en-US" sz="2800" b="1" dirty="0">
                <a:solidFill>
                  <a:srgbClr val="FF0000"/>
                </a:solidFill>
              </a:rPr>
              <a:t>Mi </a:t>
            </a:r>
            <a:r>
              <a:rPr lang="en-US" altLang="en-US" sz="2800" b="1" dirty="0" err="1">
                <a:solidFill>
                  <a:srgbClr val="FF0000"/>
                </a:solidFill>
              </a:rPr>
              <a:t>lehet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az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oka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annak</a:t>
            </a:r>
            <a:r>
              <a:rPr lang="en-US" altLang="en-US" sz="2800" b="1" dirty="0">
                <a:solidFill>
                  <a:srgbClr val="50412C"/>
                </a:solidFill>
              </a:rPr>
              <a:t>, </a:t>
            </a:r>
            <a:r>
              <a:rPr lang="en-US" altLang="en-US" sz="2800" b="1" dirty="0" err="1">
                <a:solidFill>
                  <a:srgbClr val="50412C"/>
                </a:solidFill>
              </a:rPr>
              <a:t>hogy</a:t>
            </a:r>
            <a:r>
              <a:rPr lang="en-US" altLang="en-US" sz="2800" b="1" dirty="0">
                <a:solidFill>
                  <a:srgbClr val="50412C"/>
                </a:solidFill>
              </a:rPr>
              <a:t> a </a:t>
            </a:r>
            <a:r>
              <a:rPr lang="en-US" altLang="en-US" sz="2800" b="1" dirty="0" err="1">
                <a:solidFill>
                  <a:srgbClr val="50412C"/>
                </a:solidFill>
              </a:rPr>
              <a:t>kormány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nem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oldja</a:t>
            </a:r>
            <a:r>
              <a:rPr lang="en-US" altLang="en-US" sz="2800" b="1" dirty="0">
                <a:solidFill>
                  <a:srgbClr val="50412C"/>
                </a:solidFill>
              </a:rPr>
              <a:t> meg </a:t>
            </a:r>
            <a:r>
              <a:rPr lang="en-US" altLang="en-US" sz="2800" b="1" dirty="0" err="1">
                <a:solidFill>
                  <a:srgbClr val="50412C"/>
                </a:solidFill>
              </a:rPr>
              <a:t>ezeket</a:t>
            </a:r>
            <a:r>
              <a:rPr lang="en-US" altLang="en-US" sz="2800" b="1" dirty="0">
                <a:solidFill>
                  <a:srgbClr val="50412C"/>
                </a:solidFill>
              </a:rPr>
              <a:t> a </a:t>
            </a:r>
            <a:r>
              <a:rPr lang="en-US" altLang="en-US" sz="2800" b="1" dirty="0" err="1">
                <a:solidFill>
                  <a:srgbClr val="50412C"/>
                </a:solidFill>
              </a:rPr>
              <a:t>problémákat</a:t>
            </a:r>
            <a:r>
              <a:rPr lang="en-US" altLang="en-US" sz="2800" b="1" dirty="0">
                <a:solidFill>
                  <a:srgbClr val="50412C"/>
                </a:solidFill>
              </a:rPr>
              <a:t>?</a:t>
            </a:r>
            <a:br>
              <a:rPr lang="en-US" altLang="en-US" sz="2800" b="1" dirty="0">
                <a:solidFill>
                  <a:srgbClr val="50412C"/>
                </a:solidFill>
              </a:rPr>
            </a:br>
            <a:r>
              <a:rPr lang="en-US" altLang="en-US" sz="2000" dirty="0">
                <a:solidFill>
                  <a:srgbClr val="50412C"/>
                </a:solidFill>
              </a:rPr>
              <a:t>(</a:t>
            </a:r>
            <a:r>
              <a:rPr lang="en-US" altLang="en-US" sz="2000" dirty="0" err="1">
                <a:solidFill>
                  <a:srgbClr val="50412C"/>
                </a:solidFill>
              </a:rPr>
              <a:t>pártpreferencia</a:t>
            </a:r>
            <a:r>
              <a:rPr lang="en-US" altLang="en-US" sz="2000" dirty="0">
                <a:solidFill>
                  <a:srgbClr val="50412C"/>
                </a:solidFill>
              </a:rPr>
              <a:t> </a:t>
            </a:r>
            <a:r>
              <a:rPr lang="en-US" altLang="en-US" sz="2000" dirty="0" err="1">
                <a:solidFill>
                  <a:srgbClr val="50412C"/>
                </a:solidFill>
              </a:rPr>
              <a:t>szerint</a:t>
            </a:r>
            <a:r>
              <a:rPr lang="en-US" altLang="en-US" sz="2000" dirty="0">
                <a:solidFill>
                  <a:srgbClr val="50412C"/>
                </a:solidFill>
              </a:rPr>
              <a:t>, %)</a:t>
            </a:r>
            <a:endParaRPr lang="en-US" altLang="en-US" sz="2000" b="1" dirty="0">
              <a:solidFill>
                <a:srgbClr val="50412C"/>
              </a:solidFill>
            </a:endParaRPr>
          </a:p>
          <a:p>
            <a:pPr eaLnBrk="1"/>
            <a:r>
              <a:rPr lang="en-US" altLang="en-US" sz="2400" b="1" dirty="0">
                <a:solidFill>
                  <a:srgbClr val="50412C"/>
                </a:solidFill>
              </a:rPr>
              <a:t>(</a:t>
            </a:r>
            <a:r>
              <a:rPr lang="en-US" altLang="en-US" sz="2400" b="1" dirty="0" err="1">
                <a:solidFill>
                  <a:srgbClr val="50412C"/>
                </a:solidFill>
              </a:rPr>
              <a:t>Medián</a:t>
            </a:r>
            <a:r>
              <a:rPr lang="en-US" altLang="en-US" sz="2400" b="1" dirty="0">
                <a:solidFill>
                  <a:srgbClr val="50412C"/>
                </a:solidFill>
              </a:rPr>
              <a:t>, 2023. </a:t>
            </a:r>
            <a:r>
              <a:rPr lang="en-US" altLang="en-US" sz="2400" b="1" dirty="0" err="1">
                <a:solidFill>
                  <a:srgbClr val="50412C"/>
                </a:solidFill>
              </a:rPr>
              <a:t>november</a:t>
            </a:r>
            <a:r>
              <a:rPr lang="en-US" altLang="en-US" sz="2400" b="1" dirty="0">
                <a:solidFill>
                  <a:srgbClr val="50412C"/>
                </a:solidFill>
              </a:rPr>
              <a:t>)</a:t>
            </a:r>
          </a:p>
        </p:txBody>
      </p:sp>
      <p:graphicFrame>
        <p:nvGraphicFramePr>
          <p:cNvPr id="8195" name="Tartalom helye 5">
            <a:extLst>
              <a:ext uri="{FF2B5EF4-FFF2-40B4-BE49-F238E27FC236}">
                <a16:creationId xmlns:a16="http://schemas.microsoft.com/office/drawing/2014/main" id="{7ACA8BAA-A57D-631B-565F-2E4FEF941F75}"/>
              </a:ext>
            </a:extLst>
          </p:cNvPr>
          <p:cNvGraphicFramePr>
            <a:graphicFrameLocks/>
          </p:cNvGraphicFramePr>
          <p:nvPr/>
        </p:nvGraphicFramePr>
        <p:xfrm>
          <a:off x="855663" y="1566863"/>
          <a:ext cx="10340975" cy="494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hart" r:id="rId3" imgW="10345809" imgH="4956478" progId="Excel.Chart.8">
                  <p:embed/>
                </p:oleObj>
              </mc:Choice>
              <mc:Fallback>
                <p:oleObj name="Chart" r:id="rId3" imgW="10345809" imgH="4956478" progId="Excel.Chart.8">
                  <p:embed/>
                  <p:pic>
                    <p:nvPicPr>
                      <p:cNvPr id="8195" name="Tartalom helye 5">
                        <a:extLst>
                          <a:ext uri="{FF2B5EF4-FFF2-40B4-BE49-F238E27FC236}">
                            <a16:creationId xmlns:a16="http://schemas.microsoft.com/office/drawing/2014/main" id="{7ACA8BAA-A57D-631B-565F-2E4FEF941F7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1566863"/>
                        <a:ext cx="10340975" cy="494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E46684-3130-9975-875E-28DACBC1D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00466"/>
            <a:ext cx="11575143" cy="474662"/>
          </a:xfrm>
        </p:spPr>
        <p:txBody>
          <a:bodyPr/>
          <a:lstStyle/>
          <a:p>
            <a:pPr algn="l"/>
            <a:r>
              <a:rPr lang="hu-HU" sz="3200" dirty="0"/>
              <a:t>Az egészségügyi rendszer újjáépítésének főbb építőelemei (2)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0FB90F4-F921-402B-CE9B-5AF632B66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635000"/>
            <a:ext cx="11125200" cy="6085115"/>
          </a:xfrm>
        </p:spPr>
        <p:txBody>
          <a:bodyPr/>
          <a:lstStyle/>
          <a:p>
            <a:pPr marL="0" lvl="0" indent="0" algn="just">
              <a:spcBef>
                <a:spcPts val="300"/>
              </a:spcBef>
              <a:buNone/>
            </a:pPr>
            <a:r>
              <a:rPr lang="hu-HU" sz="17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A finanszírozói oldal rendbetétele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7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egységes társadalmi kockázatközösséget </a:t>
            </a:r>
            <a:r>
              <a:rPr lang="hu-HU" sz="17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létrehozó és fenntartó–, </a:t>
            </a:r>
            <a:r>
              <a:rPr lang="hu-HU" sz="17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közcélú társadalmi kockázatkezelést </a:t>
            </a:r>
            <a:r>
              <a:rPr lang="hu-HU" sz="17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végző </a:t>
            </a:r>
            <a:r>
              <a:rPr lang="hu-HU" sz="17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társadalmi</a:t>
            </a:r>
            <a:r>
              <a:rPr lang="hu-HU" sz="17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7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egészségbiztosítási intézményrendszer</a:t>
            </a:r>
            <a:r>
              <a:rPr lang="hu-HU" sz="17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újjáépítése, </a:t>
            </a:r>
          </a:p>
          <a:p>
            <a:pPr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17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Ellátási hiányok felszámolása.</a:t>
            </a:r>
            <a:r>
              <a:rPr lang="hu-HU" sz="17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7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17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finanszírozó szolgáltatást vásárló, ellátás-szervező, betegút menedzselő és a szolgáltatások minőségét biztosító és ellenőrző szerepének a megteremtése – a digitalizáció adta összes lehetőség kiaknázásával</a:t>
            </a:r>
          </a:p>
          <a:p>
            <a:pPr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1700" dirty="0">
                <a:solidFill>
                  <a:schemeClr val="tx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Fekvő- és járóbeteg </a:t>
            </a:r>
            <a:r>
              <a:rPr lang="hu-HU" sz="17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szakellátás </a:t>
            </a:r>
            <a:r>
              <a:rPr lang="hu-HU" sz="1700" b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finanszírozási rendszerének rendbetétele </a:t>
            </a:r>
            <a:r>
              <a:rPr lang="hu-HU" sz="17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(önköltséget fedezze,  érdekcsoportok hatására történt torzításoktól való megtisztítása, teljesítmény-ösztönző hatásának helyreállítása)</a:t>
            </a:r>
            <a:endParaRPr lang="hu-HU" sz="17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300"/>
              </a:spcBef>
              <a:buNone/>
            </a:pPr>
            <a:r>
              <a:rPr lang="hu-HU" sz="17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Szolgáltatói oldalon:</a:t>
            </a:r>
            <a:r>
              <a:rPr lang="hu-HU" sz="17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7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Várólisták</a:t>
            </a:r>
            <a:r>
              <a:rPr lang="hu-HU" sz="1700" dirty="0">
                <a:solidFill>
                  <a:srgbClr val="FF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sz="17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várakozási idők csökkentése: </a:t>
            </a:r>
            <a:r>
              <a:rPr lang="hu-HU" sz="1700" b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várólista egyetlen ellátás esetén </a:t>
            </a:r>
            <a:r>
              <a:rPr lang="hu-HU" sz="1700" b="1" dirty="0">
                <a:solidFill>
                  <a:schemeClr val="tx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</a:t>
            </a:r>
            <a:r>
              <a:rPr lang="hu-HU" sz="1700" b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lehet hosszabb 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7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kórházi </a:t>
            </a:r>
            <a:r>
              <a:rPr lang="hu-HU" sz="1700" b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fekvő</a:t>
            </a:r>
            <a:r>
              <a:rPr lang="hu-HU" sz="17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700" b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ellátások</a:t>
            </a:r>
            <a:r>
              <a:rPr lang="hu-HU" sz="17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esetén </a:t>
            </a:r>
            <a:r>
              <a:rPr lang="hu-HU" sz="1700" b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hónapnál, </a:t>
            </a:r>
          </a:p>
          <a:p>
            <a:pPr lvl="1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17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700" b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járóbeteg ellátás</a:t>
            </a:r>
            <a:r>
              <a:rPr lang="hu-HU" sz="17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labor és képalkotó diagnosztika esetén </a:t>
            </a:r>
            <a:r>
              <a:rPr lang="hu-HU" sz="1700" b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 napnál </a:t>
            </a:r>
          </a:p>
          <a:p>
            <a:pPr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17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700" b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Rendezett, átlátható betegutak. </a:t>
            </a:r>
            <a:r>
              <a:rPr lang="hu-HU" sz="17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betegek „bolyongásának”, „küldözgetésének” megszüntetése, a feleslegesen megismételt vizsgálatok eliminálása. Ellátást szervező, betegutakat menedzselő </a:t>
            </a:r>
            <a:r>
              <a:rPr lang="hu-HU" sz="1700" b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betegút- és eset menedzserek</a:t>
            </a:r>
            <a:r>
              <a:rPr lang="hu-HU" sz="17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alkalmazása</a:t>
            </a:r>
            <a:r>
              <a:rPr lang="hu-HU" sz="1700" b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17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17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krónikus  betegek </a:t>
            </a:r>
            <a:r>
              <a:rPr lang="hu-HU" sz="17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emberközpontú integrált ellátása és bevonása, </a:t>
            </a:r>
            <a:r>
              <a:rPr lang="hu-HU" sz="17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képessé tétele saját betegségük kézbentartására. E</a:t>
            </a:r>
            <a:r>
              <a:rPr lang="hu-HU" sz="17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llátási szinteken átívelő, </a:t>
            </a:r>
            <a:r>
              <a:rPr lang="hu-HU" sz="1700" b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integrált betegutak </a:t>
            </a:r>
            <a:r>
              <a:rPr lang="hu-HU" sz="17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megszervezése. Az ellátási szintek és az egyes ellátások közti </a:t>
            </a:r>
            <a:r>
              <a:rPr lang="hu-HU" sz="1700" b="1" dirty="0" err="1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fragmentáltság</a:t>
            </a:r>
            <a:r>
              <a:rPr lang="hu-HU" sz="17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700" b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megszüntetése. </a:t>
            </a:r>
            <a:r>
              <a:rPr lang="hu-HU" sz="17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Betegútmenedzsment és esetmenedzsment.</a:t>
            </a:r>
          </a:p>
          <a:p>
            <a:pPr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1700" b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Alapellátás</a:t>
            </a:r>
            <a:r>
              <a:rPr lang="hu-HU" sz="17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megerősítése – a közel 1000 betöltetlen háziorvosi praxis miatti ellátási hiányok lépésről-lépésre történő felszámolása (a komplex vidék és falu rehabilitációs program részeként)</a:t>
            </a:r>
          </a:p>
          <a:p>
            <a:pPr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17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Szektorsemlegesen</a:t>
            </a:r>
            <a:r>
              <a:rPr lang="hu-HU" sz="17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szabályozott, menedzselt, ellenőrzött és finanszírozott egészségügyi közszolgáltatási rendszer megteremtése. </a:t>
            </a:r>
            <a:r>
              <a:rPr lang="hu-HU" sz="17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17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magánszolgáltatók szabályozott részvételének biztosítása.</a:t>
            </a:r>
          </a:p>
        </p:txBody>
      </p:sp>
    </p:spTree>
    <p:extLst>
      <p:ext uri="{BB962C8B-B14F-4D97-AF65-F5344CB8AC3E}">
        <p14:creationId xmlns:p14="http://schemas.microsoft.com/office/powerpoint/2010/main" val="1091509137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38D491-ABA2-72E5-D196-F55B80DE2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0466"/>
            <a:ext cx="10972800" cy="538162"/>
          </a:xfrm>
        </p:spPr>
        <p:txBody>
          <a:bodyPr/>
          <a:lstStyle/>
          <a:p>
            <a:pPr algn="l"/>
            <a:r>
              <a:rPr lang="hu-HU" sz="3200" dirty="0"/>
              <a:t>Az egészségügyi rendszer újjáépítésének főbb építőelemei (3)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D9F0A50-7A1A-6546-7531-C2A162B34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728764"/>
            <a:ext cx="10972800" cy="5951436"/>
          </a:xfrm>
        </p:spPr>
        <p:txBody>
          <a:bodyPr/>
          <a:lstStyle/>
          <a:p>
            <a:pPr marL="0" lvl="0" indent="0" algn="just">
              <a:spcBef>
                <a:spcPts val="600"/>
              </a:spcBef>
              <a:buNone/>
            </a:pPr>
            <a:r>
              <a:rPr lang="hu-HU" sz="18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hu-HU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8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Nyugdíj-alap és az E-alap közötti elszámolás helyreállítása, a társadalombiztosítás baleseti ágának megszervezése</a:t>
            </a: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személyi sérüléssel járó balesetek ellátásával kapcsolatos elszámolás rendszerének kialakítása a gépjármű kötelező felelősségbiztosítókkal.</a:t>
            </a:r>
            <a:r>
              <a:rPr lang="hu-HU" sz="900" dirty="0">
                <a:effectLst/>
              </a:rPr>
              <a:t> </a:t>
            </a:r>
            <a:endParaRPr lang="hu-HU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600"/>
              </a:spcBef>
              <a:buNone/>
            </a:pPr>
            <a:r>
              <a:rPr lang="hu-HU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A magánzsebből történő kiadások szintjének csökkentése. </a:t>
            </a:r>
          </a:p>
          <a:p>
            <a:pPr lvl="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hu-HU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18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lulfinanszírozottság megszüntetése, a közellátórendszer rendbetétele, annak érdekében, hogy ne a közellátás elégtelensége miatt meneküljenek a betegek a magánellátásba</a:t>
            </a:r>
          </a:p>
          <a:p>
            <a:pPr lvl="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hu-HU" sz="18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gyógyszer ártámogatások rendszerének felülvizsgálata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hu-HU" sz="18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kiegészítő önkéntes egészségpénztárak megerősítése – a korábbi munkáltatói adókedvezmények visszaállításával és a munkáltatói befizetések ösztönzésével.</a:t>
            </a:r>
          </a:p>
          <a:p>
            <a:pPr marL="889000" lvl="1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hu-HU" sz="18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magánkiadások 50%-át kitevő gyógyszerköltségek </a:t>
            </a:r>
            <a:r>
              <a:rPr lang="hu-HU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önkéntes kölcsönös egészségpénztári rendszerbe </a:t>
            </a:r>
            <a:r>
              <a:rPr lang="hu-HU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történő becsatornázása</a:t>
            </a:r>
          </a:p>
          <a:p>
            <a:pPr marL="889000" lvl="1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hu-HU" sz="18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egészségpénztári rendszeren keresztül, a pénztárak ellátásszervezése mellett a</a:t>
            </a:r>
            <a:r>
              <a:rPr lang="hu-HU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kiegészítő biztosítások bevonása a magánellátások finanszírozásába. Jogszabályi keretek megteremtése.</a:t>
            </a:r>
          </a:p>
          <a:p>
            <a:pPr marL="0" lvl="0" indent="0" algn="just">
              <a:spcBef>
                <a:spcPts val="600"/>
              </a:spcBef>
              <a:buNone/>
            </a:pPr>
            <a:r>
              <a:rPr lang="hu-HU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hu-HU" sz="1800" b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b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társadalmi párbeszéd</a:t>
            </a:r>
            <a:r>
              <a:rPr lang="hu-HU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nyilvánosság és az elszámoltathatóság helyreállítása</a:t>
            </a:r>
            <a:r>
              <a:rPr lang="hu-HU" sz="1800" b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</a:t>
            </a:r>
            <a:r>
              <a:rPr lang="hu-HU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érdekeltek (polgárok, civil szervezetek, szakmai szervezetek, kamarák) bevonása</a:t>
            </a:r>
            <a:r>
              <a:rPr lang="hu-HU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döntéselőkészítési és egyeztetési folyamatokba.</a:t>
            </a:r>
            <a:endParaRPr lang="hu-HU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u-HU" sz="18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Kötelező orvosi, szakdolgozói kamarai tagság helyreállítása. </a:t>
            </a: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működési engedélyek kamarai tagsághoz kötése. Az orvosetikai eljárások rendszerének megújítása, visszaállítása – a jogi szabályozással nem megfogható, ámde nem kívánatos, etikátlan magatartások kezelhetővé tétele érdekében</a:t>
            </a:r>
            <a:endParaRPr lang="hu-HU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885300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9CDB35-6152-164B-1425-D3BCD53B0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29" y="124054"/>
            <a:ext cx="11379200" cy="601658"/>
          </a:xfrm>
        </p:spPr>
        <p:txBody>
          <a:bodyPr/>
          <a:lstStyle/>
          <a:p>
            <a:r>
              <a:rPr lang="hu-HU" sz="3200" dirty="0"/>
              <a:t>Összegzés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26F40E1-68DB-B6FC-783E-B6CF5CB19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829" y="754740"/>
            <a:ext cx="11477171" cy="6132285"/>
          </a:xfrm>
        </p:spPr>
        <p:txBody>
          <a:bodyPr/>
          <a:lstStyle/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hu-HU" sz="18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1800" b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lulfinanszírozottság </a:t>
            </a:r>
            <a:r>
              <a:rPr lang="hu-HU" sz="18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felszámolása.</a:t>
            </a: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magyar egészségügy GDP arányos közkiadási szintjének (4,9%) legalább </a:t>
            </a:r>
            <a:r>
              <a:rPr lang="hu-HU" sz="18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-7,5%-</a:t>
            </a:r>
            <a:r>
              <a:rPr lang="hu-HU" sz="1800" kern="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növelése a ciklus végéig </a:t>
            </a:r>
            <a:r>
              <a:rPr lang="hu-HU" sz="18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800" b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Azonnali </a:t>
            </a:r>
            <a:r>
              <a:rPr lang="hu-HU" sz="1800" b="1" dirty="0" err="1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kb</a:t>
            </a:r>
            <a:r>
              <a:rPr lang="hu-HU" sz="1800" b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hu-HU" sz="1800" b="1" dirty="0" err="1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MrdFt</a:t>
            </a:r>
            <a:r>
              <a:rPr lang="hu-HU" sz="1800" b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többletforrás. </a:t>
            </a:r>
            <a:r>
              <a:rPr lang="hu-HU" sz="18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további </a:t>
            </a: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többletforrások (évi </a:t>
            </a:r>
            <a:r>
              <a:rPr lang="hu-HU" sz="1800" kern="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kb</a:t>
            </a: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500-500 Mrd Ft) csak a </a:t>
            </a:r>
            <a:r>
              <a:rPr lang="hu-HU" sz="1800" kern="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rendbetett</a:t>
            </a: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fekvő és járó finanszírozási rendszeren  keresztül, a korábban részletezett strukturális átalakításokkal párhuzamban kerülhetnek a rendszerbe 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hu-HU" sz="18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Egészségügyi szakdolgozók, egyéb egészségügyben dolgozók (gazdasági-műszaki állomány) bérének rendezése</a:t>
            </a: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Minőség, teljesítmény- és eredményesség elvű differenciálás.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hu-HU" sz="1800" b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Finanszírozói oldal újjászervezése</a:t>
            </a:r>
            <a:r>
              <a:rPr lang="hu-HU" sz="18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Szolgáltatásvásárló, minőségellenőrző, ellátásszervező, betegút menedzselő funkciók kialakítása – és digitalizáció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hu-HU" sz="18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Várólisták csökkentése</a:t>
            </a: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(fekvő ellátás </a:t>
            </a:r>
            <a:r>
              <a:rPr lang="hu-HU" sz="1800" kern="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hónap, járó ellátás </a:t>
            </a:r>
            <a:r>
              <a:rPr lang="hu-HU" sz="1800" kern="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60 nap). </a:t>
            </a:r>
            <a:r>
              <a:rPr lang="hu-HU" sz="18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Alapellátás megerősítése. Rendezett, átlátható betegutak. </a:t>
            </a: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Krónikus betegek </a:t>
            </a:r>
            <a:r>
              <a:rPr lang="hu-HU" sz="18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emberközpontú integrált ellátása és bevonása, </a:t>
            </a: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képessé tétele saját betegségük kézbentartására. </a:t>
            </a:r>
            <a:r>
              <a:rPr lang="hu-HU" sz="18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Betegút-menedzsment. Eset-menedzsment. Digitalizáció.</a:t>
            </a:r>
            <a:endParaRPr lang="hu-HU" sz="1800" kern="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hu-HU" sz="18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Nyugdíj-alap és az E-alap közötti elszámolás helyreállítása, a társadalombiztosítás baleseti ágának megszervezése</a:t>
            </a: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hu-HU" sz="1800" b="1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hu-HU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magánzsebből történő kiadások szintjének csökkentése </a:t>
            </a:r>
            <a:r>
              <a:rPr lang="hu-HU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magánkiadások 50%-át kitevő gyógyszerköltségek </a:t>
            </a:r>
            <a:r>
              <a:rPr lang="hu-HU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önkéntes kölcsönös egészségpénztári rendszerbe </a:t>
            </a:r>
            <a:r>
              <a:rPr lang="hu-HU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történő becsatornázásával.</a:t>
            </a:r>
          </a:p>
          <a:p>
            <a:pPr marL="342900" lvl="0" indent="-342900" algn="just">
              <a:spcBef>
                <a:spcPts val="400"/>
              </a:spcBef>
              <a:buFont typeface="+mj-lt"/>
              <a:buAutoNum type="arabicPeriod"/>
            </a:pPr>
            <a:r>
              <a:rPr lang="hu-HU" sz="1800" b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társadalmi párbeszéd, a nyilvánosság és az elszámoltathatóság helyreállítása</a:t>
            </a:r>
            <a:r>
              <a:rPr lang="hu-HU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továbbá </a:t>
            </a:r>
            <a:r>
              <a:rPr lang="hu-HU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érdekeltek </a:t>
            </a:r>
            <a:r>
              <a:rPr lang="hu-HU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(polgárok, civil szervezetek, szakmai szervezetek, kamarák) </a:t>
            </a:r>
            <a:r>
              <a:rPr lang="hu-HU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bevonása</a:t>
            </a:r>
            <a:r>
              <a:rPr lang="hu-HU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döntési folyamatokba.</a:t>
            </a:r>
            <a:endParaRPr lang="hu-HU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hu-HU" sz="18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Kötelező orvosi, szakdolgozói kamarai tagság helyreállítása. </a:t>
            </a: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működési engedélyek kamarai tagsághoz kötése. Az orvosetikai eljárások rendszerének megújítása, visszaállítása – a jogi szabályozással nem megfogható, ámde </a:t>
            </a:r>
            <a:r>
              <a:rPr lang="hu-HU" sz="18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 kívánatos, etikátlan magatartások kezelhetővé tétele</a:t>
            </a:r>
            <a:r>
              <a:rPr lang="hu-HU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érdekében.</a:t>
            </a:r>
          </a:p>
          <a:p>
            <a:pPr marL="0" indent="0">
              <a:spcBef>
                <a:spcPts val="0"/>
              </a:spcBef>
              <a:buNone/>
            </a:pP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636614075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967A9-B10D-33EE-E95C-13332F7645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sz="2400" b="1" dirty="0"/>
              <a:t>Összeállította: Dr. </a:t>
            </a:r>
            <a:r>
              <a:rPr lang="hu-HU" sz="2400" b="1" dirty="0" err="1"/>
              <a:t>Gilly</a:t>
            </a:r>
            <a:r>
              <a:rPr lang="hu-HU" sz="2400" b="1" dirty="0"/>
              <a:t> </a:t>
            </a:r>
            <a:r>
              <a:rPr lang="hu-HU" sz="24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Gyula </a:t>
            </a:r>
            <a:r>
              <a:rPr lang="hu-HU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u-HU" sz="2400" dirty="0" smtClean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gilly.gyula@icloud.com)</a:t>
            </a:r>
            <a:endParaRPr lang="hu-HU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u-HU" sz="2400" b="1" dirty="0"/>
              <a:t>Konzulensek: </a:t>
            </a:r>
            <a:r>
              <a:rPr lang="hu-HU" sz="2400" b="1" dirty="0" smtClean="0"/>
              <a:t>  Dr</a:t>
            </a:r>
            <a:r>
              <a:rPr lang="hu-HU" sz="2400" b="1" dirty="0"/>
              <a:t>. Kiss </a:t>
            </a:r>
            <a:r>
              <a:rPr lang="hu-HU" sz="2400" b="1" dirty="0" smtClean="0"/>
              <a:t>Barnabás</a:t>
            </a:r>
          </a:p>
          <a:p>
            <a:pPr marL="0" indent="0">
              <a:buNone/>
            </a:pPr>
            <a:r>
              <a:rPr lang="hu-HU" sz="2400" b="1" dirty="0"/>
              <a:t> </a:t>
            </a:r>
            <a:r>
              <a:rPr lang="hu-HU" sz="2400" b="1" dirty="0" smtClean="0"/>
              <a:t>                          Dr</a:t>
            </a:r>
            <a:r>
              <a:rPr lang="hu-HU" sz="2400" b="1" dirty="0"/>
              <a:t>. </a:t>
            </a:r>
            <a:r>
              <a:rPr lang="hu-HU" sz="2400" b="1" dirty="0" err="1"/>
              <a:t>Spányik</a:t>
            </a:r>
            <a:r>
              <a:rPr lang="hu-HU" sz="2400" b="1" dirty="0"/>
              <a:t> </a:t>
            </a:r>
            <a:r>
              <a:rPr lang="hu-HU" sz="2400" b="1" dirty="0" smtClean="0"/>
              <a:t>András </a:t>
            </a:r>
            <a:r>
              <a:rPr lang="hu-HU" sz="2400" dirty="0" smtClean="0"/>
              <a:t>(spanyikandras@gmail.com)</a:t>
            </a:r>
          </a:p>
          <a:p>
            <a:pPr marL="0" indent="0">
              <a:buNone/>
            </a:pPr>
            <a:endParaRPr lang="hu-HU" sz="2400" b="1" dirty="0"/>
          </a:p>
        </p:txBody>
      </p:sp>
      <p:pic>
        <p:nvPicPr>
          <p:cNvPr id="5122" name="Picture 2" descr="https://mail.google.com/mail/u/0/image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-2047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36984"/>
            <a:ext cx="20773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50784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 </a:t>
            </a:r>
          </a:p>
        </p:txBody>
      </p:sp>
      <p:pic>
        <p:nvPicPr>
          <p:cNvPr id="5124" name="Picture 4" descr="https://mail.google.com/mail/u/0/image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-523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4800" y="189384"/>
            <a:ext cx="20773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50784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 </a:t>
            </a:r>
          </a:p>
        </p:txBody>
      </p:sp>
      <p:pic>
        <p:nvPicPr>
          <p:cNvPr id="5126" name="Picture 6" descr="https://mail.google.com/mail/u/0/image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00012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57200" y="341784"/>
            <a:ext cx="20773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50784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 </a:t>
            </a:r>
          </a:p>
        </p:txBody>
      </p:sp>
      <p:pic>
        <p:nvPicPr>
          <p:cNvPr id="5128" name="Picture 8" descr="https://mail.google.com/mail/u/0/image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252412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48999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>
            <a:extLst>
              <a:ext uri="{FF2B5EF4-FFF2-40B4-BE49-F238E27FC236}">
                <a16:creationId xmlns:a16="http://schemas.microsoft.com/office/drawing/2014/main" id="{FA47157A-927E-7F07-D5EB-C037AC27B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79375"/>
            <a:ext cx="119888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/>
          <a:p>
            <a:pPr eaLnBrk="1">
              <a:lnSpc>
                <a:spcPct val="90000"/>
              </a:lnSpc>
            </a:pPr>
            <a:r>
              <a:rPr lang="en-US" altLang="en-US" sz="2700" b="1" dirty="0">
                <a:solidFill>
                  <a:srgbClr val="FF0000"/>
                </a:solidFill>
              </a:rPr>
              <a:t>Mi </a:t>
            </a:r>
            <a:r>
              <a:rPr lang="en-US" altLang="en-US" sz="2800" b="1" dirty="0" err="1">
                <a:solidFill>
                  <a:srgbClr val="FF0000"/>
                </a:solidFill>
              </a:rPr>
              <a:t>lehet</a:t>
            </a:r>
            <a:r>
              <a:rPr lang="en-US" altLang="en-US" sz="2700" b="1" dirty="0">
                <a:solidFill>
                  <a:srgbClr val="FF0000"/>
                </a:solidFill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</a:rPr>
              <a:t>az</a:t>
            </a:r>
            <a:r>
              <a:rPr lang="en-US" altLang="en-US" sz="2700" b="1" dirty="0">
                <a:solidFill>
                  <a:srgbClr val="FF0000"/>
                </a:solidFill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</a:rPr>
              <a:t>oka</a:t>
            </a:r>
            <a:r>
              <a:rPr lang="en-US" altLang="en-US" sz="2700" b="1" dirty="0">
                <a:solidFill>
                  <a:srgbClr val="FF0000"/>
                </a:solidFill>
              </a:rPr>
              <a:t> </a:t>
            </a:r>
            <a:r>
              <a:rPr lang="en-US" altLang="en-US" sz="2700" b="1" dirty="0" err="1">
                <a:solidFill>
                  <a:srgbClr val="50412C"/>
                </a:solidFill>
              </a:rPr>
              <a:t>annak</a:t>
            </a:r>
            <a:r>
              <a:rPr lang="en-US" altLang="en-US" sz="2700" b="1" dirty="0">
                <a:solidFill>
                  <a:srgbClr val="50412C"/>
                </a:solidFill>
              </a:rPr>
              <a:t>, </a:t>
            </a:r>
            <a:r>
              <a:rPr lang="en-US" altLang="en-US" sz="2700" b="1" dirty="0" err="1">
                <a:solidFill>
                  <a:srgbClr val="50412C"/>
                </a:solidFill>
              </a:rPr>
              <a:t>hogy</a:t>
            </a:r>
            <a:r>
              <a:rPr lang="en-US" altLang="en-US" sz="2700" b="1" dirty="0">
                <a:solidFill>
                  <a:srgbClr val="50412C"/>
                </a:solidFill>
              </a:rPr>
              <a:t> a </a:t>
            </a:r>
            <a:r>
              <a:rPr lang="en-US" altLang="en-US" sz="2700" b="1" dirty="0" err="1">
                <a:solidFill>
                  <a:srgbClr val="50412C"/>
                </a:solidFill>
              </a:rPr>
              <a:t>kormány</a:t>
            </a:r>
            <a:r>
              <a:rPr lang="en-US" altLang="en-US" sz="2700" b="1" dirty="0">
                <a:solidFill>
                  <a:srgbClr val="50412C"/>
                </a:solidFill>
              </a:rPr>
              <a:t> </a:t>
            </a:r>
            <a:r>
              <a:rPr lang="en-US" altLang="en-US" sz="2700" b="1" dirty="0" err="1">
                <a:solidFill>
                  <a:srgbClr val="50412C"/>
                </a:solidFill>
              </a:rPr>
              <a:t>nem</a:t>
            </a:r>
            <a:r>
              <a:rPr lang="en-US" altLang="en-US" sz="2700" b="1" dirty="0">
                <a:solidFill>
                  <a:srgbClr val="50412C"/>
                </a:solidFill>
              </a:rPr>
              <a:t> </a:t>
            </a:r>
            <a:r>
              <a:rPr lang="en-US" altLang="en-US" sz="2700" b="1" dirty="0" err="1">
                <a:solidFill>
                  <a:srgbClr val="50412C"/>
                </a:solidFill>
              </a:rPr>
              <a:t>oldja</a:t>
            </a:r>
            <a:r>
              <a:rPr lang="en-US" altLang="en-US" sz="2700" b="1" dirty="0">
                <a:solidFill>
                  <a:srgbClr val="50412C"/>
                </a:solidFill>
              </a:rPr>
              <a:t> meg </a:t>
            </a:r>
            <a:r>
              <a:rPr lang="en-US" altLang="en-US" sz="2700" b="1" dirty="0" err="1">
                <a:solidFill>
                  <a:srgbClr val="50412C"/>
                </a:solidFill>
              </a:rPr>
              <a:t>ezeket</a:t>
            </a:r>
            <a:r>
              <a:rPr lang="en-US" altLang="en-US" sz="2700" b="1" dirty="0">
                <a:solidFill>
                  <a:srgbClr val="50412C"/>
                </a:solidFill>
              </a:rPr>
              <a:t> a </a:t>
            </a:r>
            <a:r>
              <a:rPr lang="en-US" altLang="en-US" sz="2700" b="1" dirty="0" err="1">
                <a:solidFill>
                  <a:srgbClr val="50412C"/>
                </a:solidFill>
              </a:rPr>
              <a:t>problémákat</a:t>
            </a:r>
            <a:r>
              <a:rPr lang="en-US" altLang="en-US" sz="2700" b="1" dirty="0">
                <a:solidFill>
                  <a:srgbClr val="50412C"/>
                </a:solidFill>
              </a:rPr>
              <a:t>?</a:t>
            </a:r>
            <a:br>
              <a:rPr lang="en-US" altLang="en-US" sz="2700" b="1" dirty="0">
                <a:solidFill>
                  <a:srgbClr val="50412C"/>
                </a:solidFill>
              </a:rPr>
            </a:br>
            <a:r>
              <a:rPr lang="en-US" altLang="en-US" sz="1900" dirty="0">
                <a:solidFill>
                  <a:srgbClr val="50412C"/>
                </a:solidFill>
              </a:rPr>
              <a:t>(</a:t>
            </a:r>
            <a:r>
              <a:rPr lang="en-US" altLang="en-US" sz="1900" dirty="0" err="1">
                <a:solidFill>
                  <a:srgbClr val="50412C"/>
                </a:solidFill>
              </a:rPr>
              <a:t>Településtípus</a:t>
            </a:r>
            <a:r>
              <a:rPr lang="en-US" altLang="en-US" sz="1900" dirty="0">
                <a:solidFill>
                  <a:srgbClr val="50412C"/>
                </a:solidFill>
              </a:rPr>
              <a:t>  </a:t>
            </a:r>
            <a:r>
              <a:rPr lang="en-US" altLang="en-US" sz="1900" dirty="0" err="1">
                <a:solidFill>
                  <a:srgbClr val="50412C"/>
                </a:solidFill>
              </a:rPr>
              <a:t>és</a:t>
            </a:r>
            <a:r>
              <a:rPr lang="en-US" altLang="en-US" sz="1900" dirty="0">
                <a:solidFill>
                  <a:srgbClr val="50412C"/>
                </a:solidFill>
              </a:rPr>
              <a:t> </a:t>
            </a:r>
            <a:r>
              <a:rPr lang="en-US" altLang="en-US" sz="1900" dirty="0" err="1">
                <a:solidFill>
                  <a:srgbClr val="50412C"/>
                </a:solidFill>
              </a:rPr>
              <a:t>iskolai</a:t>
            </a:r>
            <a:r>
              <a:rPr lang="en-US" altLang="en-US" sz="1900" dirty="0">
                <a:solidFill>
                  <a:srgbClr val="50412C"/>
                </a:solidFill>
              </a:rPr>
              <a:t> </a:t>
            </a:r>
            <a:r>
              <a:rPr lang="en-US" altLang="en-US" sz="1900" dirty="0" err="1">
                <a:solidFill>
                  <a:srgbClr val="50412C"/>
                </a:solidFill>
              </a:rPr>
              <a:t>végzettség</a:t>
            </a:r>
            <a:r>
              <a:rPr lang="en-US" altLang="en-US" sz="1900" dirty="0">
                <a:solidFill>
                  <a:srgbClr val="50412C"/>
                </a:solidFill>
              </a:rPr>
              <a:t> </a:t>
            </a:r>
            <a:r>
              <a:rPr lang="en-US" altLang="en-US" sz="1900" dirty="0" err="1">
                <a:solidFill>
                  <a:srgbClr val="50412C"/>
                </a:solidFill>
              </a:rPr>
              <a:t>szerint</a:t>
            </a:r>
            <a:r>
              <a:rPr lang="en-US" altLang="en-US" sz="1900" dirty="0">
                <a:solidFill>
                  <a:srgbClr val="50412C"/>
                </a:solidFill>
              </a:rPr>
              <a:t>, %)</a:t>
            </a:r>
            <a:r>
              <a:rPr lang="en-US" altLang="en-US" sz="1900" b="1" dirty="0">
                <a:solidFill>
                  <a:srgbClr val="50412C"/>
                </a:solidFill>
              </a:rPr>
              <a:t> </a:t>
            </a:r>
            <a:endParaRPr lang="en-US" altLang="en-US" sz="3900" b="1" dirty="0">
              <a:solidFill>
                <a:srgbClr val="50412C"/>
              </a:solidFill>
            </a:endParaRPr>
          </a:p>
          <a:p>
            <a:pPr eaLnBrk="1">
              <a:lnSpc>
                <a:spcPct val="90000"/>
              </a:lnSpc>
            </a:pPr>
            <a:r>
              <a:rPr lang="en-US" altLang="en-US" sz="2400" b="1" dirty="0">
                <a:solidFill>
                  <a:srgbClr val="50412C"/>
                </a:solidFill>
              </a:rPr>
              <a:t>(</a:t>
            </a:r>
            <a:r>
              <a:rPr lang="en-US" altLang="en-US" sz="2400" b="1" dirty="0" err="1">
                <a:solidFill>
                  <a:srgbClr val="50412C"/>
                </a:solidFill>
              </a:rPr>
              <a:t>Medián</a:t>
            </a:r>
            <a:r>
              <a:rPr lang="en-US" altLang="en-US" sz="2400" b="1" dirty="0">
                <a:solidFill>
                  <a:srgbClr val="50412C"/>
                </a:solidFill>
              </a:rPr>
              <a:t>, 2023. </a:t>
            </a:r>
            <a:r>
              <a:rPr lang="en-US" altLang="en-US" sz="2400" b="1" dirty="0" err="1">
                <a:solidFill>
                  <a:srgbClr val="50412C"/>
                </a:solidFill>
              </a:rPr>
              <a:t>november</a:t>
            </a:r>
            <a:r>
              <a:rPr lang="en-US" altLang="en-US" sz="2400" b="1" dirty="0">
                <a:solidFill>
                  <a:srgbClr val="50412C"/>
                </a:solidFill>
              </a:rPr>
              <a:t>) </a:t>
            </a:r>
          </a:p>
        </p:txBody>
      </p:sp>
      <p:graphicFrame>
        <p:nvGraphicFramePr>
          <p:cNvPr id="9219" name="Tartalom helye 5">
            <a:extLst>
              <a:ext uri="{FF2B5EF4-FFF2-40B4-BE49-F238E27FC236}">
                <a16:creationId xmlns:a16="http://schemas.microsoft.com/office/drawing/2014/main" id="{3C3534F8-73D5-B631-C5C5-C9B897861C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0404824"/>
              </p:ext>
            </p:extLst>
          </p:nvPr>
        </p:nvGraphicFramePr>
        <p:xfrm>
          <a:off x="973931" y="1474788"/>
          <a:ext cx="10244137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hart" r:id="rId3" imgW="10248264" imgH="4962574" progId="Excel.Chart.8">
                  <p:embed/>
                </p:oleObj>
              </mc:Choice>
              <mc:Fallback>
                <p:oleObj name="Chart" r:id="rId3" imgW="10248264" imgH="4962574" progId="Excel.Chart.8">
                  <p:embed/>
                  <p:pic>
                    <p:nvPicPr>
                      <p:cNvPr id="9219" name="Tartalom helye 5">
                        <a:extLst>
                          <a:ext uri="{FF2B5EF4-FFF2-40B4-BE49-F238E27FC236}">
                            <a16:creationId xmlns:a16="http://schemas.microsoft.com/office/drawing/2014/main" id="{3C3534F8-73D5-B631-C5C5-C9B897861C1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931" y="1474788"/>
                        <a:ext cx="10244137" cy="495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ím 1">
            <a:extLst>
              <a:ext uri="{FF2B5EF4-FFF2-40B4-BE49-F238E27FC236}">
                <a16:creationId xmlns:a16="http://schemas.microsoft.com/office/drawing/2014/main" id="{8AFBC394-880C-8BBD-C123-6C1CB0D7AA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912" y="22454"/>
            <a:ext cx="12003087" cy="804862"/>
          </a:xfrm>
        </p:spPr>
        <p:txBody>
          <a:bodyPr>
            <a:normAutofit fontScale="90000"/>
          </a:bodyPr>
          <a:lstStyle/>
          <a:p>
            <a:pPr algn="l" defTabSz="1158211" eaLnBrk="1" fontAlgn="auto" hangingPunct="1">
              <a:spcBef>
                <a:spcPts val="0"/>
              </a:spcBef>
              <a:spcAft>
                <a:spcPts val="0"/>
              </a:spcAft>
              <a:defRPr sz="2470">
                <a:solidFill>
                  <a:srgbClr val="FF0000"/>
                </a:solidFill>
              </a:defRPr>
            </a:pPr>
            <a:r>
              <a:rPr sz="2700" dirty="0">
                <a:solidFill>
                  <a:srgbClr val="FF0000"/>
                </a:solidFill>
                <a:sym typeface="Calibri"/>
              </a:rPr>
              <a:t>Mi </a:t>
            </a:r>
            <a:r>
              <a:rPr sz="2700" dirty="0" err="1">
                <a:solidFill>
                  <a:srgbClr val="FF0000"/>
                </a:solidFill>
                <a:sym typeface="Calibri"/>
              </a:rPr>
              <a:t>lehet</a:t>
            </a:r>
            <a:r>
              <a:rPr sz="2700" dirty="0">
                <a:solidFill>
                  <a:srgbClr val="FF0000"/>
                </a:solidFill>
                <a:sym typeface="Calibri"/>
              </a:rPr>
              <a:t> </a:t>
            </a:r>
            <a:r>
              <a:rPr sz="2700" dirty="0" err="1">
                <a:solidFill>
                  <a:srgbClr val="FF0000"/>
                </a:solidFill>
                <a:sym typeface="Calibri"/>
              </a:rPr>
              <a:t>az</a:t>
            </a:r>
            <a:r>
              <a:rPr sz="2700" dirty="0">
                <a:solidFill>
                  <a:srgbClr val="FF0000"/>
                </a:solidFill>
                <a:sym typeface="Calibri"/>
              </a:rPr>
              <a:t> </a:t>
            </a:r>
            <a:r>
              <a:rPr sz="2700" dirty="0" err="1">
                <a:solidFill>
                  <a:srgbClr val="FF0000"/>
                </a:solidFill>
                <a:sym typeface="Calibri"/>
              </a:rPr>
              <a:t>oka</a:t>
            </a:r>
            <a:r>
              <a:rPr sz="2700" dirty="0">
                <a:solidFill>
                  <a:srgbClr val="FF0000"/>
                </a:solidFill>
                <a:sym typeface="Calibri"/>
              </a:rPr>
              <a:t> </a:t>
            </a:r>
            <a:r>
              <a:rPr sz="2700" dirty="0" err="1">
                <a:solidFill>
                  <a:srgbClr val="50412C"/>
                </a:solidFill>
                <a:sym typeface="Calibri"/>
              </a:rPr>
              <a:t>annak</a:t>
            </a:r>
            <a:r>
              <a:rPr sz="2700" dirty="0">
                <a:solidFill>
                  <a:srgbClr val="50412C"/>
                </a:solidFill>
                <a:sym typeface="Calibri"/>
              </a:rPr>
              <a:t>, </a:t>
            </a:r>
            <a:r>
              <a:rPr sz="2700" dirty="0" err="1">
                <a:solidFill>
                  <a:srgbClr val="50412C"/>
                </a:solidFill>
                <a:sym typeface="Calibri"/>
              </a:rPr>
              <a:t>hogy</a:t>
            </a:r>
            <a:r>
              <a:rPr sz="2700" dirty="0">
                <a:solidFill>
                  <a:srgbClr val="50412C"/>
                </a:solidFill>
                <a:sym typeface="Calibri"/>
              </a:rPr>
              <a:t> a </a:t>
            </a:r>
            <a:r>
              <a:rPr sz="2700" dirty="0" err="1">
                <a:solidFill>
                  <a:srgbClr val="50412C"/>
                </a:solidFill>
                <a:sym typeface="Calibri"/>
              </a:rPr>
              <a:t>kormány</a:t>
            </a:r>
            <a:r>
              <a:rPr sz="2700" dirty="0">
                <a:solidFill>
                  <a:srgbClr val="50412C"/>
                </a:solidFill>
                <a:sym typeface="Calibri"/>
              </a:rPr>
              <a:t> </a:t>
            </a:r>
            <a:r>
              <a:rPr sz="2700" dirty="0" err="1">
                <a:solidFill>
                  <a:srgbClr val="50412C"/>
                </a:solidFill>
                <a:sym typeface="Calibri"/>
              </a:rPr>
              <a:t>nem</a:t>
            </a:r>
            <a:r>
              <a:rPr sz="2700" dirty="0">
                <a:solidFill>
                  <a:srgbClr val="50412C"/>
                </a:solidFill>
                <a:sym typeface="Calibri"/>
              </a:rPr>
              <a:t> </a:t>
            </a:r>
            <a:r>
              <a:rPr sz="2700" dirty="0" err="1">
                <a:solidFill>
                  <a:srgbClr val="50412C"/>
                </a:solidFill>
                <a:sym typeface="Calibri"/>
              </a:rPr>
              <a:t>oldja</a:t>
            </a:r>
            <a:r>
              <a:rPr sz="2700" dirty="0">
                <a:solidFill>
                  <a:srgbClr val="50412C"/>
                </a:solidFill>
                <a:sym typeface="Calibri"/>
              </a:rPr>
              <a:t> meg </a:t>
            </a:r>
            <a:r>
              <a:rPr sz="2700" dirty="0" err="1">
                <a:solidFill>
                  <a:srgbClr val="50412C"/>
                </a:solidFill>
                <a:sym typeface="Calibri"/>
              </a:rPr>
              <a:t>az</a:t>
            </a:r>
            <a:r>
              <a:rPr sz="2700" dirty="0">
                <a:solidFill>
                  <a:srgbClr val="50412C"/>
                </a:solidFill>
                <a:sym typeface="Calibri"/>
              </a:rPr>
              <a:t> </a:t>
            </a:r>
            <a:r>
              <a:rPr sz="2700" dirty="0" err="1">
                <a:solidFill>
                  <a:srgbClr val="50412C"/>
                </a:solidFill>
                <a:sym typeface="Calibri"/>
              </a:rPr>
              <a:t>Ön</a:t>
            </a:r>
            <a:r>
              <a:rPr sz="2700" dirty="0">
                <a:solidFill>
                  <a:srgbClr val="50412C"/>
                </a:solidFill>
                <a:sym typeface="Calibri"/>
              </a:rPr>
              <a:t> </a:t>
            </a:r>
            <a:r>
              <a:rPr sz="2700" dirty="0" err="1">
                <a:solidFill>
                  <a:srgbClr val="50412C"/>
                </a:solidFill>
                <a:sym typeface="Calibri"/>
              </a:rPr>
              <a:t>által</a:t>
            </a:r>
            <a:r>
              <a:rPr sz="2700" dirty="0">
                <a:solidFill>
                  <a:srgbClr val="50412C"/>
                </a:solidFill>
                <a:sym typeface="Calibri"/>
              </a:rPr>
              <a:t> </a:t>
            </a:r>
            <a:r>
              <a:rPr sz="2700" dirty="0" err="1">
                <a:solidFill>
                  <a:srgbClr val="50412C"/>
                </a:solidFill>
                <a:sym typeface="Calibri"/>
              </a:rPr>
              <a:t>említett</a:t>
            </a:r>
            <a:r>
              <a:rPr sz="2700" dirty="0">
                <a:solidFill>
                  <a:srgbClr val="50412C"/>
                </a:solidFill>
                <a:sym typeface="Calibri"/>
              </a:rPr>
              <a:t> </a:t>
            </a:r>
            <a:r>
              <a:rPr sz="2700" dirty="0" err="1">
                <a:solidFill>
                  <a:srgbClr val="50412C"/>
                </a:solidFill>
                <a:sym typeface="Calibri"/>
              </a:rPr>
              <a:t>problémát</a:t>
            </a:r>
            <a:r>
              <a:rPr sz="2700" dirty="0">
                <a:solidFill>
                  <a:srgbClr val="50412C"/>
                </a:solidFill>
                <a:sym typeface="Calibri"/>
              </a:rPr>
              <a:t>?</a:t>
            </a:r>
            <a:br>
              <a:rPr sz="2700" dirty="0">
                <a:solidFill>
                  <a:srgbClr val="50412C"/>
                </a:solidFill>
                <a:sym typeface="Calibri"/>
              </a:rPr>
            </a:br>
            <a:r>
              <a:rPr sz="2400" dirty="0">
                <a:solidFill>
                  <a:srgbClr val="50412C"/>
                </a:solidFill>
                <a:sym typeface="Calibri"/>
              </a:rPr>
              <a:t>(</a:t>
            </a:r>
            <a:r>
              <a:rPr sz="2400" dirty="0" err="1">
                <a:solidFill>
                  <a:srgbClr val="50412C"/>
                </a:solidFill>
                <a:sym typeface="Calibri"/>
              </a:rPr>
              <a:t>Závecz</a:t>
            </a:r>
            <a:r>
              <a:rPr sz="2400" dirty="0">
                <a:solidFill>
                  <a:srgbClr val="50412C"/>
                </a:solidFill>
                <a:sym typeface="Calibri"/>
              </a:rPr>
              <a:t> Research, 2021. </a:t>
            </a:r>
            <a:r>
              <a:rPr sz="2400" dirty="0" err="1">
                <a:solidFill>
                  <a:srgbClr val="50412C"/>
                </a:solidFill>
                <a:sym typeface="Calibri"/>
              </a:rPr>
              <a:t>november</a:t>
            </a:r>
            <a:r>
              <a:rPr sz="2400" dirty="0">
                <a:solidFill>
                  <a:srgbClr val="50412C"/>
                </a:solidFill>
                <a:sym typeface="Calibri"/>
              </a:rPr>
              <a:t>)</a:t>
            </a:r>
          </a:p>
        </p:txBody>
      </p:sp>
      <p:graphicFrame>
        <p:nvGraphicFramePr>
          <p:cNvPr id="133" name="Tartalom helye 3">
            <a:extLst>
              <a:ext uri="{FF2B5EF4-FFF2-40B4-BE49-F238E27FC236}">
                <a16:creationId xmlns:a16="http://schemas.microsoft.com/office/drawing/2014/main" id="{156B85CE-850A-AEA9-FF19-A5FD6C865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929927"/>
              </p:ext>
            </p:extLst>
          </p:nvPr>
        </p:nvGraphicFramePr>
        <p:xfrm>
          <a:off x="637667" y="945811"/>
          <a:ext cx="10625420" cy="4380934"/>
        </p:xfrm>
        <a:graphic>
          <a:graphicData uri="http://schemas.openxmlformats.org/drawingml/2006/table">
            <a:tbl>
              <a:tblPr/>
              <a:tblGrid>
                <a:gridCol w="2829950">
                  <a:extLst>
                    <a:ext uri="{9D8B030D-6E8A-4147-A177-3AD203B41FA5}">
                      <a16:colId xmlns:a16="http://schemas.microsoft.com/office/drawing/2014/main" val="449166599"/>
                    </a:ext>
                  </a:extLst>
                </a:gridCol>
                <a:gridCol w="2151159">
                  <a:extLst>
                    <a:ext uri="{9D8B030D-6E8A-4147-A177-3AD203B41FA5}">
                      <a16:colId xmlns:a16="http://schemas.microsoft.com/office/drawing/2014/main" val="4225599600"/>
                    </a:ext>
                  </a:extLst>
                </a:gridCol>
                <a:gridCol w="1854985">
                  <a:extLst>
                    <a:ext uri="{9D8B030D-6E8A-4147-A177-3AD203B41FA5}">
                      <a16:colId xmlns:a16="http://schemas.microsoft.com/office/drawing/2014/main" val="3998100084"/>
                    </a:ext>
                  </a:extLst>
                </a:gridCol>
                <a:gridCol w="1996694">
                  <a:extLst>
                    <a:ext uri="{9D8B030D-6E8A-4147-A177-3AD203B41FA5}">
                      <a16:colId xmlns:a16="http://schemas.microsoft.com/office/drawing/2014/main" val="514929987"/>
                    </a:ext>
                  </a:extLst>
                </a:gridCol>
                <a:gridCol w="1792632">
                  <a:extLst>
                    <a:ext uri="{9D8B030D-6E8A-4147-A177-3AD203B41FA5}">
                      <a16:colId xmlns:a16="http://schemas.microsoft.com/office/drawing/2014/main" val="1732438031"/>
                    </a:ext>
                  </a:extLst>
                </a:gridCol>
              </a:tblGrid>
              <a:tr h="450851">
                <a:tc>
                  <a:txBody>
                    <a:bodyPr/>
                    <a:lstStyle>
                      <a:lvl1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1pPr>
                      <a:lvl2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2pPr>
                      <a:lvl3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3pPr>
                      <a:lvl4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4pPr>
                      <a:lvl5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5pPr>
                      <a:lvl6pPr marL="4572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6pPr>
                      <a:lvl7pPr marL="9144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7pPr>
                      <a:lvl8pPr marL="13716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8pPr>
                      <a:lvl9pPr marL="18288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1pPr>
                      <a:lvl2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2pPr>
                      <a:lvl3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3pPr>
                      <a:lvl4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4pPr>
                      <a:lvl5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5pPr>
                      <a:lvl6pPr marL="4572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6pPr>
                      <a:lvl7pPr marL="9144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7pPr>
                      <a:lvl8pPr marL="13716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8pPr>
                      <a:lvl9pPr marL="18288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Teljes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népesség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1pPr>
                      <a:lvl2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2pPr>
                      <a:lvl3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3pPr>
                      <a:lvl4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4pPr>
                      <a:lvl5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5pPr>
                      <a:lvl6pPr marL="4572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6pPr>
                      <a:lvl7pPr marL="9144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7pPr>
                      <a:lvl8pPr marL="13716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8pPr>
                      <a:lvl9pPr marL="18288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Fidesz szavazók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1pPr>
                      <a:lvl2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2pPr>
                      <a:lvl3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3pPr>
                      <a:lvl4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4pPr>
                      <a:lvl5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5pPr>
                      <a:lvl6pPr marL="4572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6pPr>
                      <a:lvl7pPr marL="9144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7pPr>
                      <a:lvl8pPr marL="13716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8pPr>
                      <a:lvl9pPr marL="18288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Ellenzéki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szavazók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1pPr>
                      <a:lvl2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2pPr>
                      <a:lvl3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3pPr>
                      <a:lvl4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4pPr>
                      <a:lvl5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5pPr>
                      <a:lvl6pPr marL="4572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6pPr>
                      <a:lvl7pPr marL="9144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7pPr>
                      <a:lvl8pPr marL="13716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8pPr>
                      <a:lvl9pPr marL="18288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Bizonytalanok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7308241"/>
                  </a:ext>
                </a:extLst>
              </a:tr>
              <a:tr h="614537">
                <a:tc>
                  <a:txBody>
                    <a:bodyPr/>
                    <a:lstStyle>
                      <a:lvl1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1pPr>
                      <a:lvl2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2pPr>
                      <a:lvl3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3pPr>
                      <a:lvl4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4pPr>
                      <a:lvl5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5pPr>
                      <a:lvl6pPr marL="4572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6pPr>
                      <a:lvl7pPr marL="9144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7pPr>
                      <a:lvl8pPr marL="13716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8pPr>
                      <a:lvl9pPr marL="18288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más problémákra fókuszálnak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1pPr>
                      <a:lvl2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2pPr>
                      <a:lvl3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3pPr>
                      <a:lvl4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4pPr>
                      <a:lvl5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5pPr>
                      <a:lvl6pPr marL="4572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6pPr>
                      <a:lvl7pPr marL="9144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7pPr>
                      <a:lvl8pPr marL="13716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8pPr>
                      <a:lvl9pPr marL="18288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1pPr>
                      <a:lvl2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2pPr>
                      <a:lvl3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3pPr>
                      <a:lvl4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4pPr>
                      <a:lvl5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5pPr>
                      <a:lvl6pPr marL="4572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6pPr>
                      <a:lvl7pPr marL="9144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7pPr>
                      <a:lvl8pPr marL="13716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8pPr>
                      <a:lvl9pPr marL="18288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1pPr>
                      <a:lvl2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2pPr>
                      <a:lvl3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3pPr>
                      <a:lvl4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4pPr>
                      <a:lvl5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5pPr>
                      <a:lvl6pPr marL="4572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6pPr>
                      <a:lvl7pPr marL="9144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7pPr>
                      <a:lvl8pPr marL="13716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8pPr>
                      <a:lvl9pPr marL="18288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1pPr>
                      <a:lvl2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2pPr>
                      <a:lvl3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3pPr>
                      <a:lvl4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4pPr>
                      <a:lvl5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5pPr>
                      <a:lvl6pPr marL="4572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6pPr>
                      <a:lvl7pPr marL="9144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7pPr>
                      <a:lvl8pPr marL="13716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8pPr>
                      <a:lvl9pPr marL="18288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437551"/>
                  </a:ext>
                </a:extLst>
              </a:tr>
              <a:tr h="494239">
                <a:tc>
                  <a:txBody>
                    <a:bodyPr/>
                    <a:lstStyle>
                      <a:lvl1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1pPr>
                      <a:lvl2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2pPr>
                      <a:lvl3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3pPr>
                      <a:lvl4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4pPr>
                      <a:lvl5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5pPr>
                      <a:lvl6pPr marL="4572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6pPr>
                      <a:lvl7pPr marL="9144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7pPr>
                      <a:lvl8pPr marL="13716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8pPr>
                      <a:lvl9pPr marL="18288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próbálják, de nem sikerül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1pPr>
                      <a:lvl2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2pPr>
                      <a:lvl3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3pPr>
                      <a:lvl4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4pPr>
                      <a:lvl5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5pPr>
                      <a:lvl6pPr marL="4572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6pPr>
                      <a:lvl7pPr marL="9144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7pPr>
                      <a:lvl8pPr marL="13716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8pPr>
                      <a:lvl9pPr marL="18288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1pPr>
                      <a:lvl2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2pPr>
                      <a:lvl3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3pPr>
                      <a:lvl4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4pPr>
                      <a:lvl5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5pPr>
                      <a:lvl6pPr marL="4572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6pPr>
                      <a:lvl7pPr marL="9144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7pPr>
                      <a:lvl8pPr marL="13716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8pPr>
                      <a:lvl9pPr marL="18288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1pPr>
                      <a:lvl2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2pPr>
                      <a:lvl3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3pPr>
                      <a:lvl4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4pPr>
                      <a:lvl5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5pPr>
                      <a:lvl6pPr marL="4572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6pPr>
                      <a:lvl7pPr marL="9144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7pPr>
                      <a:lvl8pPr marL="13716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8pPr>
                      <a:lvl9pPr marL="18288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1pPr>
                      <a:lvl2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2pPr>
                      <a:lvl3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3pPr>
                      <a:lvl4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4pPr>
                      <a:lvl5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5pPr>
                      <a:lvl6pPr marL="4572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6pPr>
                      <a:lvl7pPr marL="9144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7pPr>
                      <a:lvl8pPr marL="13716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8pPr>
                      <a:lvl9pPr marL="18288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72117"/>
                  </a:ext>
                </a:extLst>
              </a:tr>
              <a:tr h="614537">
                <a:tc>
                  <a:txBody>
                    <a:bodyPr/>
                    <a:lstStyle>
                      <a:lvl1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1pPr>
                      <a:lvl2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2pPr>
                      <a:lvl3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3pPr>
                      <a:lvl4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4pPr>
                      <a:lvl5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5pPr>
                      <a:lvl6pPr marL="4572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6pPr>
                      <a:lvl7pPr marL="9144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7pPr>
                      <a:lvl8pPr marL="13716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8pPr>
                      <a:lvl9pPr marL="18288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mások akadályozzák a munkájukat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1pPr>
                      <a:lvl2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2pPr>
                      <a:lvl3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3pPr>
                      <a:lvl4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4pPr>
                      <a:lvl5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5pPr>
                      <a:lvl6pPr marL="4572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6pPr>
                      <a:lvl7pPr marL="9144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7pPr>
                      <a:lvl8pPr marL="13716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8pPr>
                      <a:lvl9pPr marL="18288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1pPr>
                      <a:lvl2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2pPr>
                      <a:lvl3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3pPr>
                      <a:lvl4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4pPr>
                      <a:lvl5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5pPr>
                      <a:lvl6pPr marL="4572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6pPr>
                      <a:lvl7pPr marL="9144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7pPr>
                      <a:lvl8pPr marL="13716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8pPr>
                      <a:lvl9pPr marL="18288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1pPr>
                      <a:lvl2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2pPr>
                      <a:lvl3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3pPr>
                      <a:lvl4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4pPr>
                      <a:lvl5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5pPr>
                      <a:lvl6pPr marL="4572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6pPr>
                      <a:lvl7pPr marL="9144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7pPr>
                      <a:lvl8pPr marL="13716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8pPr>
                      <a:lvl9pPr marL="18288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1pPr>
                      <a:lvl2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2pPr>
                      <a:lvl3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3pPr>
                      <a:lvl4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4pPr>
                      <a:lvl5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5pPr>
                      <a:lvl6pPr marL="4572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6pPr>
                      <a:lvl7pPr marL="9144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7pPr>
                      <a:lvl8pPr marL="13716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8pPr>
                      <a:lvl9pPr marL="18288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87254"/>
                  </a:ext>
                </a:extLst>
              </a:tr>
              <a:tr h="892529">
                <a:tc>
                  <a:txBody>
                    <a:bodyPr/>
                    <a:lstStyle>
                      <a:lvl1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1pPr>
                      <a:lvl2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2pPr>
                      <a:lvl3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3pPr>
                      <a:lvl4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4pPr>
                      <a:lvl5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5pPr>
                      <a:lvl6pPr marL="4572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6pPr>
                      <a:lvl7pPr marL="9144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7pPr>
                      <a:lvl8pPr marL="13716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8pPr>
                      <a:lvl9pPr marL="18288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azért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,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mert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korruptak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,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és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az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erre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szánt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pénzt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saját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maguk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között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osztják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szét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1pPr>
                      <a:lvl2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2pPr>
                      <a:lvl3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3pPr>
                      <a:lvl4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4pPr>
                      <a:lvl5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5pPr>
                      <a:lvl6pPr marL="4572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6pPr>
                      <a:lvl7pPr marL="9144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7pPr>
                      <a:lvl8pPr marL="13716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8pPr>
                      <a:lvl9pPr marL="18288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1pPr>
                      <a:lvl2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2pPr>
                      <a:lvl3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3pPr>
                      <a:lvl4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4pPr>
                      <a:lvl5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5pPr>
                      <a:lvl6pPr marL="4572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6pPr>
                      <a:lvl7pPr marL="9144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7pPr>
                      <a:lvl8pPr marL="13716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8pPr>
                      <a:lvl9pPr marL="18288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1pPr>
                      <a:lvl2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2pPr>
                      <a:lvl3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3pPr>
                      <a:lvl4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4pPr>
                      <a:lvl5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5pPr>
                      <a:lvl6pPr marL="4572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6pPr>
                      <a:lvl7pPr marL="9144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7pPr>
                      <a:lvl8pPr marL="13716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8pPr>
                      <a:lvl9pPr marL="18288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1pPr>
                      <a:lvl2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2pPr>
                      <a:lvl3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3pPr>
                      <a:lvl4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4pPr>
                      <a:lvl5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5pPr>
                      <a:lvl6pPr marL="4572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6pPr>
                      <a:lvl7pPr marL="9144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7pPr>
                      <a:lvl8pPr marL="13716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8pPr>
                      <a:lvl9pPr marL="18288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988402"/>
                  </a:ext>
                </a:extLst>
              </a:tr>
              <a:tr h="892529">
                <a:tc>
                  <a:txBody>
                    <a:bodyPr/>
                    <a:lstStyle>
                      <a:lvl1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1pPr>
                      <a:lvl2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2pPr>
                      <a:lvl3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3pPr>
                      <a:lvl4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4pPr>
                      <a:lvl5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5pPr>
                      <a:lvl6pPr marL="4572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6pPr>
                      <a:lvl7pPr marL="9144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7pPr>
                      <a:lvl8pPr marL="13716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8pPr>
                      <a:lvl9pPr marL="18288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azért, mert csak azzal foglalkoznak,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ami számukra szavazatokat hoz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1pPr>
                      <a:lvl2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2pPr>
                      <a:lvl3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3pPr>
                      <a:lvl4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4pPr>
                      <a:lvl5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5pPr>
                      <a:lvl6pPr marL="4572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6pPr>
                      <a:lvl7pPr marL="9144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7pPr>
                      <a:lvl8pPr marL="13716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8pPr>
                      <a:lvl9pPr marL="18288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1pPr>
                      <a:lvl2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2pPr>
                      <a:lvl3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3pPr>
                      <a:lvl4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4pPr>
                      <a:lvl5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5pPr>
                      <a:lvl6pPr marL="4572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6pPr>
                      <a:lvl7pPr marL="9144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7pPr>
                      <a:lvl8pPr marL="13716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8pPr>
                      <a:lvl9pPr marL="18288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1pPr>
                      <a:lvl2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2pPr>
                      <a:lvl3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3pPr>
                      <a:lvl4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4pPr>
                      <a:lvl5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5pPr>
                      <a:lvl6pPr marL="4572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6pPr>
                      <a:lvl7pPr marL="9144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7pPr>
                      <a:lvl8pPr marL="13716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8pPr>
                      <a:lvl9pPr marL="18288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1pPr>
                      <a:lvl2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2pPr>
                      <a:lvl3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3pPr>
                      <a:lvl4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4pPr>
                      <a:lvl5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5pPr>
                      <a:lvl6pPr marL="4572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6pPr>
                      <a:lvl7pPr marL="9144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7pPr>
                      <a:lvl8pPr marL="13716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8pPr>
                      <a:lvl9pPr marL="18288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140394"/>
                  </a:ext>
                </a:extLst>
              </a:tr>
              <a:tr h="421712">
                <a:tc>
                  <a:txBody>
                    <a:bodyPr/>
                    <a:lstStyle>
                      <a:lvl1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1pPr>
                      <a:lvl2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2pPr>
                      <a:lvl3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3pPr>
                      <a:lvl4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4pPr>
                      <a:lvl5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5pPr>
                      <a:lvl6pPr marL="4572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6pPr>
                      <a:lvl7pPr marL="9144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7pPr>
                      <a:lvl8pPr marL="13716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8pPr>
                      <a:lvl9pPr marL="18288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nem tudja/nem válaszol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1pPr>
                      <a:lvl2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2pPr>
                      <a:lvl3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3pPr>
                      <a:lvl4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4pPr>
                      <a:lvl5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5pPr>
                      <a:lvl6pPr marL="4572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6pPr>
                      <a:lvl7pPr marL="9144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7pPr>
                      <a:lvl8pPr marL="13716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8pPr>
                      <a:lvl9pPr marL="18288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1pPr>
                      <a:lvl2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2pPr>
                      <a:lvl3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3pPr>
                      <a:lvl4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4pPr>
                      <a:lvl5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5pPr>
                      <a:lvl6pPr marL="4572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6pPr>
                      <a:lvl7pPr marL="9144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7pPr>
                      <a:lvl8pPr marL="13716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8pPr>
                      <a:lvl9pPr marL="18288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1pPr>
                      <a:lvl2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2pPr>
                      <a:lvl3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3pPr>
                      <a:lvl4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4pPr>
                      <a:lvl5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5pPr>
                      <a:lvl6pPr marL="4572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6pPr>
                      <a:lvl7pPr marL="9144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7pPr>
                      <a:lvl8pPr marL="13716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8pPr>
                      <a:lvl9pPr marL="18288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1pPr>
                      <a:lvl2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2pPr>
                      <a:lvl3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3pPr>
                      <a:lvl4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4pPr>
                      <a:lvl5pPr defTabSz="1217613"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5pPr>
                      <a:lvl6pPr marL="4572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6pPr>
                      <a:lvl7pPr marL="9144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7pPr>
                      <a:lvl8pPr marL="13716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8pPr>
                      <a:lvl9pPr marL="1828800" indent="1828800" defTabSz="121761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3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578285"/>
                  </a:ext>
                </a:extLst>
              </a:tr>
            </a:tbl>
          </a:graphicData>
        </a:graphic>
      </p:graphicFrame>
      <p:sp>
        <p:nvSpPr>
          <p:cNvPr id="10293" name="Téglalap 5">
            <a:extLst>
              <a:ext uri="{FF2B5EF4-FFF2-40B4-BE49-F238E27FC236}">
                <a16:creationId xmlns:a16="http://schemas.microsoft.com/office/drawing/2014/main" id="{04F5E382-AA4C-0EE3-80DA-A55D41F0D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5420866"/>
            <a:ext cx="11957050" cy="11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pPr eaLnBrk="1">
              <a:lnSpc>
                <a:spcPct val="115000"/>
              </a:lnSpc>
              <a:spcBef>
                <a:spcPts val="1000"/>
              </a:spcBef>
            </a:pPr>
            <a:r>
              <a:rPr lang="hu-HU" sz="2000" noProof="0" dirty="0">
                <a:solidFill>
                  <a:srgbClr val="50412C"/>
                </a:solidFill>
              </a:rPr>
              <a:t>Miközben az embereket érthetően elsősorban az infláció, az alacsony bérek és alacsony nyugdíjak nyomasztják, </a:t>
            </a:r>
            <a:r>
              <a:rPr lang="hu-HU" sz="2000" b="1" noProof="0" dirty="0">
                <a:solidFill>
                  <a:srgbClr val="50412C"/>
                </a:solidFill>
              </a:rPr>
              <a:t>az ellenzéki beállítottságú és a bizonytalan szavazók világosan látják, hogy problémáik alapvető oka a maffiaállam működésének </a:t>
            </a:r>
            <a:r>
              <a:rPr lang="hu-HU" sz="2000" b="1" noProof="0" dirty="0">
                <a:solidFill>
                  <a:srgbClr val="C00000"/>
                </a:solidFill>
              </a:rPr>
              <a:t>ikermotivációja:</a:t>
            </a:r>
            <a:r>
              <a:rPr lang="hu-HU" sz="2000" noProof="0" dirty="0"/>
              <a:t> </a:t>
            </a:r>
            <a:r>
              <a:rPr lang="hu-HU" sz="2000" noProof="0" dirty="0">
                <a:solidFill>
                  <a:srgbClr val="50412C"/>
                </a:solidFill>
              </a:rPr>
              <a:t>a hatalmon lévők </a:t>
            </a:r>
            <a:r>
              <a:rPr lang="hu-HU" sz="2000" b="1" noProof="0" dirty="0">
                <a:solidFill>
                  <a:srgbClr val="C00000"/>
                </a:solidFill>
              </a:rPr>
              <a:t>személyes gyarapodása </a:t>
            </a:r>
            <a:r>
              <a:rPr lang="hu-HU" sz="2000" noProof="0" dirty="0">
                <a:solidFill>
                  <a:srgbClr val="50412C"/>
                </a:solidFill>
              </a:rPr>
              <a:t>és a</a:t>
            </a:r>
            <a:r>
              <a:rPr lang="hu-HU" sz="2000" noProof="0" dirty="0"/>
              <a:t> </a:t>
            </a:r>
            <a:r>
              <a:rPr lang="hu-HU" sz="2000" b="1" noProof="0" dirty="0">
                <a:solidFill>
                  <a:srgbClr val="C00000"/>
                </a:solidFill>
              </a:rPr>
              <a:t>hatalomkoncentráció</a:t>
            </a:r>
            <a:r>
              <a:rPr lang="hu-HU" sz="2000" noProof="0" dirty="0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>
            <a:extLst>
              <a:ext uri="{FF2B5EF4-FFF2-40B4-BE49-F238E27FC236}">
                <a16:creationId xmlns:a16="http://schemas.microsoft.com/office/drawing/2014/main" id="{88731F97-4898-DF4C-EAEB-27988CABDE3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98474" y="165100"/>
            <a:ext cx="11693525" cy="778329"/>
          </a:xfrm>
        </p:spPr>
        <p:txBody>
          <a:bodyPr/>
          <a:lstStyle/>
          <a:p>
            <a:pPr algn="l" eaLnBrk="1" hangingPunct="1"/>
            <a:r>
              <a:rPr lang="en-US" altLang="en-US" sz="4800" dirty="0">
                <a:solidFill>
                  <a:srgbClr val="50412C"/>
                </a:solidFill>
              </a:rPr>
              <a:t>A </a:t>
            </a:r>
            <a:r>
              <a:rPr lang="en-US" altLang="en-US" sz="4800" dirty="0" err="1">
                <a:solidFill>
                  <a:srgbClr val="50412C"/>
                </a:solidFill>
              </a:rPr>
              <a:t>kormányzati</a:t>
            </a:r>
            <a:r>
              <a:rPr lang="en-US" altLang="en-US" sz="4800" dirty="0">
                <a:solidFill>
                  <a:srgbClr val="50412C"/>
                </a:solidFill>
              </a:rPr>
              <a:t> </a:t>
            </a:r>
            <a:r>
              <a:rPr lang="en-US" altLang="en-US" sz="4800" dirty="0" err="1">
                <a:solidFill>
                  <a:srgbClr val="50412C"/>
                </a:solidFill>
              </a:rPr>
              <a:t>egészségpolitika</a:t>
            </a:r>
            <a:r>
              <a:rPr lang="en-US" altLang="en-US" sz="4800" dirty="0">
                <a:solidFill>
                  <a:srgbClr val="50412C"/>
                </a:solidFill>
              </a:rPr>
              <a:t> </a:t>
            </a:r>
            <a:r>
              <a:rPr lang="en-US" altLang="en-US" sz="4800" dirty="0" err="1">
                <a:solidFill>
                  <a:srgbClr val="50412C"/>
                </a:solidFill>
              </a:rPr>
              <a:t>motivációja</a:t>
            </a:r>
            <a:endParaRPr lang="en-US" altLang="en-US" sz="4800" dirty="0">
              <a:solidFill>
                <a:srgbClr val="50412C"/>
              </a:solidFill>
            </a:endParaRPr>
          </a:p>
        </p:txBody>
      </p:sp>
      <p:sp>
        <p:nvSpPr>
          <p:cNvPr id="11267" name="Tartalom helye 2">
            <a:extLst>
              <a:ext uri="{FF2B5EF4-FFF2-40B4-BE49-F238E27FC236}">
                <a16:creationId xmlns:a16="http://schemas.microsoft.com/office/drawing/2014/main" id="{8AA63A7A-C0A6-ADD1-3702-CEA6F5F60B0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498475" y="1077913"/>
            <a:ext cx="11388725" cy="5654675"/>
          </a:xfrm>
        </p:spPr>
        <p:txBody>
          <a:bodyPr/>
          <a:lstStyle/>
          <a:p>
            <a:pPr eaLnBrk="1" hangingPunct="1">
              <a:spcBef>
                <a:spcPts val="1300"/>
              </a:spcBef>
              <a:buClr>
                <a:srgbClr val="4D7C84"/>
              </a:buClr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rgbClr val="50412C"/>
                </a:solidFill>
              </a:rPr>
              <a:t>A </a:t>
            </a:r>
            <a:r>
              <a:rPr lang="en-US" altLang="en-US" sz="2800" dirty="0" err="1">
                <a:solidFill>
                  <a:srgbClr val="50412C"/>
                </a:solidFill>
              </a:rPr>
              <a:t>Nemzeti</a:t>
            </a:r>
            <a:r>
              <a:rPr lang="en-US" altLang="en-US" sz="2800" dirty="0">
                <a:solidFill>
                  <a:srgbClr val="50412C"/>
                </a:solidFill>
              </a:rPr>
              <a:t> </a:t>
            </a:r>
            <a:r>
              <a:rPr lang="en-US" altLang="en-US" sz="2800" dirty="0" err="1">
                <a:solidFill>
                  <a:srgbClr val="50412C"/>
                </a:solidFill>
              </a:rPr>
              <a:t>Együttbűnözés</a:t>
            </a:r>
            <a:r>
              <a:rPr lang="en-US" altLang="en-US" sz="2800" dirty="0">
                <a:solidFill>
                  <a:srgbClr val="50412C"/>
                </a:solidFill>
              </a:rPr>
              <a:t> </a:t>
            </a:r>
            <a:r>
              <a:rPr lang="en-US" altLang="en-US" sz="2800" dirty="0" err="1">
                <a:solidFill>
                  <a:srgbClr val="50412C"/>
                </a:solidFill>
              </a:rPr>
              <a:t>Rendszerében</a:t>
            </a:r>
            <a:r>
              <a:rPr lang="en-US" altLang="en-US" sz="2800" dirty="0">
                <a:solidFill>
                  <a:srgbClr val="50412C"/>
                </a:solidFill>
              </a:rPr>
              <a:t> </a:t>
            </a:r>
            <a:r>
              <a:rPr lang="en-US" altLang="en-US" sz="2800" dirty="0" err="1">
                <a:solidFill>
                  <a:srgbClr val="50412C"/>
                </a:solidFill>
              </a:rPr>
              <a:t>az</a:t>
            </a:r>
            <a:r>
              <a:rPr lang="en-US" altLang="en-US" sz="2800" dirty="0">
                <a:solidFill>
                  <a:srgbClr val="50412C"/>
                </a:solidFill>
              </a:rPr>
              <a:t> </a:t>
            </a:r>
            <a:r>
              <a:rPr lang="en-US" altLang="en-US" sz="2800" dirty="0" err="1">
                <a:solidFill>
                  <a:srgbClr val="50412C"/>
                </a:solidFill>
              </a:rPr>
              <a:t>egészségügyi</a:t>
            </a:r>
            <a:r>
              <a:rPr lang="en-US" altLang="en-US" sz="2800" dirty="0">
                <a:solidFill>
                  <a:srgbClr val="50412C"/>
                </a:solidFill>
              </a:rPr>
              <a:t> </a:t>
            </a:r>
            <a:r>
              <a:rPr lang="en-US" altLang="en-US" sz="2800" dirty="0" err="1">
                <a:solidFill>
                  <a:srgbClr val="50412C"/>
                </a:solidFill>
              </a:rPr>
              <a:t>intézkedéseknek</a:t>
            </a:r>
            <a:r>
              <a:rPr lang="en-US" altLang="en-US" sz="2800" dirty="0">
                <a:solidFill>
                  <a:srgbClr val="50412C"/>
                </a:solidFill>
              </a:rPr>
              <a:t> </a:t>
            </a:r>
          </a:p>
          <a:p>
            <a:pPr lvl="1" eaLnBrk="1" hangingPunct="1">
              <a:spcBef>
                <a:spcPts val="1300"/>
              </a:spcBef>
              <a:buClr>
                <a:srgbClr val="4D7C84"/>
              </a:buClr>
              <a:buFont typeface="Wingdings" pitchFamily="2" charset="2"/>
              <a:buChar char="§"/>
            </a:pPr>
            <a:r>
              <a:rPr lang="en-US" altLang="en-US" sz="2800" b="1" dirty="0" err="1">
                <a:solidFill>
                  <a:srgbClr val="C00000"/>
                </a:solidFill>
              </a:rPr>
              <a:t>nincsenek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egészségügyi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szakpolitikai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motivációi</a:t>
            </a:r>
            <a:r>
              <a:rPr lang="en-US" altLang="en-US" sz="2800" b="1" dirty="0">
                <a:solidFill>
                  <a:srgbClr val="C00000"/>
                </a:solidFill>
              </a:rPr>
              <a:t>,                                  </a:t>
            </a:r>
          </a:p>
          <a:p>
            <a:pPr lvl="1" eaLnBrk="1" hangingPunct="1">
              <a:spcBef>
                <a:spcPts val="1300"/>
              </a:spcBef>
              <a:buClr>
                <a:srgbClr val="4D7C84"/>
              </a:buClr>
              <a:buFont typeface="Wingdings" pitchFamily="2" charset="2"/>
              <a:buChar char="§"/>
            </a:pPr>
            <a:r>
              <a:rPr lang="en-US" altLang="en-US" sz="2800" b="1" dirty="0" err="1">
                <a:solidFill>
                  <a:srgbClr val="C00000"/>
                </a:solidFill>
              </a:rPr>
              <a:t>hanem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csak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egészségügyi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szakpolitikai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következményei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vannak</a:t>
            </a:r>
            <a:r>
              <a:rPr lang="en-US" altLang="en-US" sz="2800" dirty="0">
                <a:solidFill>
                  <a:srgbClr val="C00000"/>
                </a:solidFill>
              </a:rPr>
              <a:t>.</a:t>
            </a:r>
          </a:p>
          <a:p>
            <a:pPr eaLnBrk="1" hangingPunct="1">
              <a:spcBef>
                <a:spcPts val="1300"/>
              </a:spcBef>
              <a:buClr>
                <a:srgbClr val="4D7C84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50412C"/>
                </a:solidFill>
              </a:rPr>
              <a:t>A NER </a:t>
            </a:r>
            <a:r>
              <a:rPr lang="en-US" altLang="en-US" sz="2800" b="1" dirty="0" err="1">
                <a:solidFill>
                  <a:srgbClr val="50412C"/>
                </a:solidFill>
              </a:rPr>
              <a:t>egészségügyi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intézkedéseinek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motivációi</a:t>
            </a:r>
            <a:r>
              <a:rPr lang="en-US" altLang="en-US" sz="2800" b="1" dirty="0">
                <a:solidFill>
                  <a:srgbClr val="50412C"/>
                </a:solidFill>
              </a:rPr>
              <a:t>:</a:t>
            </a:r>
          </a:p>
          <a:p>
            <a:pPr marL="1122363" lvl="1" indent="-514350" eaLnBrk="1" hangingPunct="1">
              <a:spcBef>
                <a:spcPts val="1300"/>
              </a:spcBef>
              <a:buClr>
                <a:srgbClr val="4D7C84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 err="1">
                <a:solidFill>
                  <a:srgbClr val="50412C"/>
                </a:solidFill>
              </a:rPr>
              <a:t>forráskivonás</a:t>
            </a:r>
            <a:r>
              <a:rPr lang="en-US" altLang="en-US" sz="2800" b="1" dirty="0">
                <a:solidFill>
                  <a:srgbClr val="50412C"/>
                </a:solidFill>
              </a:rPr>
              <a:t>;</a:t>
            </a:r>
            <a:endParaRPr lang="en-US" altLang="en-US" sz="3700" b="1" dirty="0">
              <a:solidFill>
                <a:schemeClr val="tx1"/>
              </a:solidFill>
            </a:endParaRPr>
          </a:p>
          <a:p>
            <a:pPr marL="1122363" lvl="1" indent="-514350" eaLnBrk="1" hangingPunct="1">
              <a:spcBef>
                <a:spcPts val="1300"/>
              </a:spcBef>
              <a:buClr>
                <a:srgbClr val="4D7C84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 err="1">
                <a:solidFill>
                  <a:srgbClr val="50412C"/>
                </a:solidFill>
              </a:rPr>
              <a:t>járadékszedés</a:t>
            </a:r>
            <a:r>
              <a:rPr lang="en-US" altLang="en-US" sz="2800" b="1" dirty="0">
                <a:solidFill>
                  <a:srgbClr val="50412C"/>
                </a:solidFill>
              </a:rPr>
              <a:t>, </a:t>
            </a:r>
            <a:r>
              <a:rPr lang="en-US" altLang="en-US" sz="2800" b="1" dirty="0" err="1">
                <a:solidFill>
                  <a:srgbClr val="50412C"/>
                </a:solidFill>
              </a:rPr>
              <a:t>lopás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és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rablás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az</a:t>
            </a:r>
            <a:r>
              <a:rPr lang="en-US" altLang="en-US" sz="2800" b="1" dirty="0">
                <a:solidFill>
                  <a:srgbClr val="50412C"/>
                </a:solidFill>
              </a:rPr>
              <a:t> Orbán-</a:t>
            </a:r>
            <a:r>
              <a:rPr lang="en-US" altLang="en-US" sz="2800" b="1" dirty="0" err="1">
                <a:solidFill>
                  <a:srgbClr val="50412C"/>
                </a:solidFill>
              </a:rPr>
              <a:t>klán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és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kliensei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számára</a:t>
            </a:r>
            <a:r>
              <a:rPr lang="en-US" altLang="en-US" sz="2800" b="1" dirty="0">
                <a:solidFill>
                  <a:srgbClr val="50412C"/>
                </a:solidFill>
              </a:rPr>
              <a:t>;</a:t>
            </a:r>
            <a:endParaRPr lang="en-US" altLang="en-US" sz="3700" b="1" dirty="0">
              <a:solidFill>
                <a:srgbClr val="50412C"/>
              </a:solidFill>
            </a:endParaRPr>
          </a:p>
          <a:p>
            <a:pPr marL="1122363" lvl="1" indent="-514350" eaLnBrk="1" hangingPunct="1">
              <a:spcBef>
                <a:spcPts val="1300"/>
              </a:spcBef>
              <a:buClr>
                <a:srgbClr val="4D7C84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 err="1">
                <a:solidFill>
                  <a:srgbClr val="50412C"/>
                </a:solidFill>
              </a:rPr>
              <a:t>az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egészségügy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szereplőinek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hatalmi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eszközökkel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történő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megregulázása</a:t>
            </a:r>
            <a:r>
              <a:rPr lang="en-US" altLang="en-US" sz="2800" b="1" dirty="0">
                <a:solidFill>
                  <a:srgbClr val="50412C"/>
                </a:solidFill>
              </a:rPr>
              <a:t>; </a:t>
            </a:r>
            <a:r>
              <a:rPr lang="en-US" altLang="en-US" sz="2800" b="1" dirty="0" err="1">
                <a:solidFill>
                  <a:srgbClr val="50412C"/>
                </a:solidFill>
              </a:rPr>
              <a:t>autonómintézményeinek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korlátozása</a:t>
            </a:r>
            <a:r>
              <a:rPr lang="en-US" altLang="en-US" sz="2800" b="1" dirty="0">
                <a:solidFill>
                  <a:srgbClr val="50412C"/>
                </a:solidFill>
              </a:rPr>
              <a:t>, </a:t>
            </a:r>
            <a:r>
              <a:rPr lang="en-US" altLang="en-US" sz="2800" b="1" dirty="0" err="1">
                <a:solidFill>
                  <a:srgbClr val="50412C"/>
                </a:solidFill>
              </a:rPr>
              <a:t>az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egészségügy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szakmai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kérdésből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rendészeti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kérdéssé</a:t>
            </a:r>
            <a:r>
              <a:rPr lang="en-US" altLang="en-US" sz="2800" b="1" dirty="0">
                <a:solidFill>
                  <a:srgbClr val="50412C"/>
                </a:solidFill>
              </a:rPr>
              <a:t> </a:t>
            </a:r>
            <a:r>
              <a:rPr lang="en-US" altLang="en-US" sz="2800" b="1" dirty="0" err="1">
                <a:solidFill>
                  <a:srgbClr val="50412C"/>
                </a:solidFill>
              </a:rPr>
              <a:t>tétele</a:t>
            </a:r>
            <a:r>
              <a:rPr lang="en-US" altLang="en-US" sz="2800" b="1" dirty="0">
                <a:solidFill>
                  <a:srgbClr val="50412C"/>
                </a:solidFill>
              </a:rPr>
              <a:t>.</a:t>
            </a:r>
            <a:endParaRPr lang="en-US" altLang="en-US" sz="3700" b="1" dirty="0">
              <a:solidFill>
                <a:srgbClr val="50412C"/>
              </a:solidFill>
            </a:endParaRPr>
          </a:p>
          <a:p>
            <a:pPr eaLnBrk="1" hangingPunct="1">
              <a:spcBef>
                <a:spcPts val="1300"/>
              </a:spcBef>
              <a:buClr>
                <a:srgbClr val="4D7C84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C00000"/>
                </a:solidFill>
              </a:rPr>
              <a:t>A </a:t>
            </a:r>
            <a:r>
              <a:rPr lang="en-US" altLang="en-US" sz="2800" b="1" dirty="0" err="1">
                <a:solidFill>
                  <a:srgbClr val="C00000"/>
                </a:solidFill>
              </a:rPr>
              <a:t>következmények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katasztrofálisak</a:t>
            </a:r>
            <a:r>
              <a:rPr lang="en-US" altLang="en-US" sz="2800" b="1" dirty="0">
                <a:solidFill>
                  <a:srgbClr val="C00000"/>
                </a:solidFill>
              </a:rPr>
              <a:t>: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149178-092F-B5E9-A987-98DF6FDBD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50412C"/>
                </a:solidFill>
              </a:rPr>
              <a:t>Szakpolitikai Következmények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BBB4B2F-6906-E428-C839-7C9591FF452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959282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>
            <a:extLst>
              <a:ext uri="{FF2B5EF4-FFF2-40B4-BE49-F238E27FC236}">
                <a16:creationId xmlns:a16="http://schemas.microsoft.com/office/drawing/2014/main" id="{05BF3148-25ED-D01A-8FA6-39CB7F0181F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09600" y="114150"/>
            <a:ext cx="10972800" cy="626079"/>
          </a:xfrm>
        </p:spPr>
        <p:txBody>
          <a:bodyPr/>
          <a:lstStyle/>
          <a:p>
            <a:pPr algn="l" eaLnBrk="1" hangingPunct="1"/>
            <a:r>
              <a:rPr lang="en-US" sz="3600" noProof="0" dirty="0"/>
              <a:t>K</a:t>
            </a:r>
            <a:r>
              <a:rPr lang="hu-HU" sz="3600" noProof="0" dirty="0" err="1"/>
              <a:t>övetkezmények</a:t>
            </a:r>
            <a:r>
              <a:rPr lang="hu-HU" sz="3600" noProof="0" dirty="0"/>
              <a:t> (1)</a:t>
            </a:r>
            <a:r>
              <a:rPr lang="hu-HU" altLang="en-US" sz="3600" dirty="0"/>
              <a:t>: várható élettartam</a:t>
            </a:r>
            <a:endParaRPr lang="en-US" altLang="en-US" sz="3600" dirty="0"/>
          </a:p>
        </p:txBody>
      </p:sp>
      <p:sp>
        <p:nvSpPr>
          <p:cNvPr id="12291" name="Tartalom helye 2">
            <a:extLst>
              <a:ext uri="{FF2B5EF4-FFF2-40B4-BE49-F238E27FC236}">
                <a16:creationId xmlns:a16="http://schemas.microsoft.com/office/drawing/2014/main" id="{B6133DCC-E077-789F-253A-1DFA213EF02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493482" y="1016000"/>
            <a:ext cx="11408229" cy="5568193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400" dirty="0"/>
              <a:t>A magyar lakosság születéskor </a:t>
            </a:r>
            <a:r>
              <a:rPr lang="hu-HU" sz="2400" b="1" dirty="0"/>
              <a:t>várható átlagos élettartam</a:t>
            </a:r>
            <a:r>
              <a:rPr lang="hu-HU" sz="2400" dirty="0"/>
              <a:t>a 76,9 év, ami </a:t>
            </a:r>
            <a:r>
              <a:rPr lang="hu-HU" sz="2400" b="1" dirty="0"/>
              <a:t>négy és fél évvel kevesebb,</a:t>
            </a:r>
            <a:r>
              <a:rPr lang="hu-HU" sz="2400" dirty="0"/>
              <a:t> mint az EU-s átlag. 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Calibri"/>
                <a:sym typeface="Calibri" panose="020F0502020204030204" pitchFamily="34" charset="0"/>
              </a:rPr>
              <a:t>Az EU-ban Magyarországon halnak meg legtöbben olyan elkerülhető halálokok miatt, melyek az ellátórendszer működésére vezethetők vissza. </a:t>
            </a: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Calibri"/>
                <a:sym typeface="Calibri" panose="020F0502020204030204" pitchFamily="34" charset="0"/>
              </a:rPr>
              <a:t>Az összes elkerülhető halálozás </a:t>
            </a:r>
            <a:r>
              <a:rPr kumimoji="0" lang="hu-HU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Calibri"/>
                <a:sym typeface="Calibri" panose="020F0502020204030204" pitchFamily="34" charset="0"/>
              </a:rPr>
              <a:t>kb</a:t>
            </a: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Calibri"/>
                <a:sym typeface="Calibri" panose="020F0502020204030204" pitchFamily="34" charset="0"/>
              </a:rPr>
              <a:t> 51 ezer fő/év. </a:t>
            </a:r>
          </a:p>
          <a:p>
            <a:pPr lvl="1" indent="-455613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Calibri"/>
                <a:sym typeface="Calibri" panose="020F0502020204030204" pitchFamily="34" charset="0"/>
              </a:rPr>
              <a:t>Ebből </a:t>
            </a: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Calibri"/>
                <a:sym typeface="Calibri" panose="020F0502020204030204" pitchFamily="34" charset="0"/>
              </a:rPr>
              <a:t>évente 34 ezer ember </a:t>
            </a:r>
            <a:r>
              <a:rPr kumimoji="0" lang="hu-HU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Calibri"/>
                <a:sym typeface="Calibri" panose="020F0502020204030204" pitchFamily="34" charset="0"/>
              </a:rPr>
              <a:t>halála megfelelő</a:t>
            </a: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Calibri"/>
                <a:sym typeface="Calibri" panose="020F0502020204030204" pitchFamily="34" charset="0"/>
              </a:rPr>
              <a:t> megelőzéssel, szűréssel</a:t>
            </a:r>
            <a:r>
              <a:rPr kumimoji="0" lang="hu-HU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Calibri"/>
                <a:sym typeface="Calibri" panose="020F0502020204030204" pitchFamily="34" charset="0"/>
              </a:rPr>
              <a:t>, egészségesebb életmóddal </a:t>
            </a: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Calibri"/>
                <a:sym typeface="Calibri" panose="020F0502020204030204" pitchFamily="34" charset="0"/>
              </a:rPr>
              <a:t>elkerülhető </a:t>
            </a:r>
            <a:r>
              <a:rPr kumimoji="0" lang="hu-HU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Calibri"/>
                <a:sym typeface="Calibri" panose="020F0502020204030204" pitchFamily="34" charset="0"/>
              </a:rPr>
              <a:t>lett volna, míg </a:t>
            </a: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Calibri"/>
                <a:sym typeface="Calibri" panose="020F0502020204030204" pitchFamily="34" charset="0"/>
              </a:rPr>
              <a:t>évente 17 ezer </a:t>
            </a:r>
            <a:r>
              <a:rPr kumimoji="0" lang="hu-HU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Calibri"/>
                <a:sym typeface="Calibri" panose="020F0502020204030204" pitchFamily="34" charset="0"/>
              </a:rPr>
              <a:t>ember hal megfelelő </a:t>
            </a: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Calibri"/>
                <a:sym typeface="Calibri" panose="020F0502020204030204" pitchFamily="34" charset="0"/>
              </a:rPr>
              <a:t>kezeléssel elkerülhető </a:t>
            </a:r>
            <a:r>
              <a:rPr kumimoji="0" lang="hu-HU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Calibri"/>
                <a:sym typeface="Calibri" panose="020F0502020204030204" pitchFamily="34" charset="0"/>
              </a:rPr>
              <a:t>halálokok miatt. </a:t>
            </a:r>
          </a:p>
          <a:p>
            <a:pPr lvl="1" indent="-455613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  <a:sym typeface="Calibri" panose="020F0502020204030204" pitchFamily="34" charset="0"/>
              </a:rPr>
              <a:t>Mindkét elkerülhető halálozási adat kétszer rosszabb mint az EU átlag. A NER kormányzásának 14 évében egy Debrecen nagyságú város lakosságát vesztettük el</a:t>
            </a:r>
            <a:r>
              <a:rPr lang="hu-HU" sz="2400" dirty="0">
                <a:cs typeface="Calibri"/>
              </a:rPr>
              <a:t> ezért</a:t>
            </a: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  <a:sym typeface="Calibri" panose="020F0502020204030204" pitchFamily="34" charset="0"/>
              </a:rPr>
              <a:t>.</a:t>
            </a:r>
          </a:p>
          <a:p>
            <a:pPr lvl="1" indent="-455613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kumimoji="0" lang="hu-HU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Calibri"/>
                <a:sym typeface="Calibri" panose="020F0502020204030204" pitchFamily="34" charset="0"/>
              </a:rPr>
              <a:t>Ehhez képest: 2023-ban 127 993-an haltak meg, míg 78 699 gyermek született. </a:t>
            </a: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Calibri"/>
                <a:sym typeface="Calibri" panose="020F0502020204030204" pitchFamily="34" charset="0"/>
              </a:rPr>
              <a:t>A népességfogyás 49 294 fő, 2 ezerrel kevesebb, mint az elkerülhető halálozások száma.</a:t>
            </a:r>
            <a:endParaRPr kumimoji="0" lang="hu-HU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_Office-téma">
  <a:themeElements>
    <a:clrScheme name="2_Office-té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2_Office-té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2_Office-té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éma">
  <a:themeElements>
    <a:clrScheme name="2_Office-té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2_Office-té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2_Office-té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2781</TotalTime>
  <Words>5808</Words>
  <Application>Microsoft Office PowerPoint</Application>
  <PresentationFormat>Szélesvásznú</PresentationFormat>
  <Paragraphs>344</Paragraphs>
  <Slides>43</Slides>
  <Notes>2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43</vt:i4>
      </vt:variant>
    </vt:vector>
  </HeadingPairs>
  <TitlesOfParts>
    <vt:vector size="53" baseType="lpstr">
      <vt:lpstr>Aptos</vt:lpstr>
      <vt:lpstr>Arial</vt:lpstr>
      <vt:lpstr>Calibri</vt:lpstr>
      <vt:lpstr>Google Sans</vt:lpstr>
      <vt:lpstr>Helvetica</vt:lpstr>
      <vt:lpstr>Times New Roman</vt:lpstr>
      <vt:lpstr>Wingdings</vt:lpstr>
      <vt:lpstr>2_Office-téma</vt:lpstr>
      <vt:lpstr>3_Office-téma</vt:lpstr>
      <vt:lpstr>Chart</vt:lpstr>
      <vt:lpstr>Az egészségügy válsága  A problémák észlelése, okai, következményei és megoldásuk lehetőségei  (vitaanyag)</vt:lpstr>
      <vt:lpstr>PowerPoint-bemutató</vt:lpstr>
      <vt:lpstr>PowerPoint-bemutató</vt:lpstr>
      <vt:lpstr>PowerPoint-bemutató</vt:lpstr>
      <vt:lpstr>PowerPoint-bemutató</vt:lpstr>
      <vt:lpstr>Mi lehet az oka annak, hogy a kormány nem oldja meg az Ön által említett problémát? (Závecz Research, 2021. november)</vt:lpstr>
      <vt:lpstr>A kormányzati egészségpolitika motivációja</vt:lpstr>
      <vt:lpstr>Szakpolitikai Következmények</vt:lpstr>
      <vt:lpstr>Következmények (1): várható élettartam</vt:lpstr>
      <vt:lpstr>Következmények (2): egészségben töltött évek várható száma</vt:lpstr>
      <vt:lpstr>Következmények (3): extrém egészség-egyenlőtlenségek</vt:lpstr>
      <vt:lpstr>Következmények (4): kimagaslóan nagy daganatos halálozás</vt:lpstr>
      <vt:lpstr>Következmények (5): 32 kritikus fontosságú gyógyszerből Magyarországon csak 7 érhető el</vt:lpstr>
      <vt:lpstr>Következmények (6): kórházi fertőzések</vt:lpstr>
      <vt:lpstr>Következmények (7): általános orvos- és szakdolgozóhiány</vt:lpstr>
      <vt:lpstr>Az egészségügyre ható egyéb területeken hozott intézkedéseknek sincsenek szakpolitikai motivációi, hanem csak szakpolitikai következményei vannak</vt:lpstr>
      <vt:lpstr>A kormányzati egészségpolitika motivációja</vt:lpstr>
      <vt:lpstr>1. Forráskivonás</vt:lpstr>
      <vt:lpstr>1. Forráskivonás (1)</vt:lpstr>
      <vt:lpstr>PowerPoint-bemutató</vt:lpstr>
      <vt:lpstr>Egy főre jutó egészségügyi kiadások (2014, 2022)</vt:lpstr>
      <vt:lpstr>1. Forráskivonás (2)</vt:lpstr>
      <vt:lpstr>Teendők 1.: forrás visszatáplálás</vt:lpstr>
      <vt:lpstr>2. járadékszedés, lopás, rablás</vt:lpstr>
      <vt:lpstr>2. Járadékszedés, lopás és rablás (1)</vt:lpstr>
      <vt:lpstr>2. Járadékszedés, lopás és rablás (2)</vt:lpstr>
      <vt:lpstr>2. Járadékszedés, lopás és rablás (3)</vt:lpstr>
      <vt:lpstr>Teendők 2.: a bűnszervezeti működés felszámolása </vt:lpstr>
      <vt:lpstr>3. Központosítás, kézivezérlés és rendészeti irányítási módszerek</vt:lpstr>
      <vt:lpstr>Az egészségügyi rendszer központosítása</vt:lpstr>
      <vt:lpstr>PowerPoint-bemutató</vt:lpstr>
      <vt:lpstr>3.1. Az önálló Egészségügyi Minisztérium megszüntetése</vt:lpstr>
      <vt:lpstr>3.2. Országos Egészségpénztár és az ÁNTSZ megszüntetése</vt:lpstr>
      <vt:lpstr>3.3. Magyar Orvosi Kamara</vt:lpstr>
      <vt:lpstr>3.4. Az egészségügy helyzetének nyilvánossága</vt:lpstr>
      <vt:lpstr>Teendők 3.: Rendészeti regula helyett szakirányítás </vt:lpstr>
      <vt:lpstr>Az egészségügyi rendszer újjáépítésének főbb szakpolitikai építőelemei</vt:lpstr>
      <vt:lpstr>Alapelvek és célok</vt:lpstr>
      <vt:lpstr>Az egészségügyi rendszer újjáépítésének főbb építőelemei (1)</vt:lpstr>
      <vt:lpstr>Az egészségügyi rendszer újjáépítésének főbb építőelemei (2)</vt:lpstr>
      <vt:lpstr>Az egészségügyi rendszer újjáépítésének főbb építőelemei (3)</vt:lpstr>
      <vt:lpstr>Összegzés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egészségügy válsága  A problémák észlelése, okai és következményei illetve megoldásuk lehetőségei</dc:title>
  <dc:subject/>
  <dc:creator>Balint Magyar</dc:creator>
  <cp:keywords/>
  <dc:description/>
  <cp:lastModifiedBy>BÁLINT</cp:lastModifiedBy>
  <cp:revision>113</cp:revision>
  <dcterms:modified xsi:type="dcterms:W3CDTF">2025-09-05T09:10:20Z</dcterms:modified>
  <cp:category/>
</cp:coreProperties>
</file>