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332" r:id="rId3"/>
    <p:sldId id="340" r:id="rId4"/>
    <p:sldId id="336" r:id="rId5"/>
    <p:sldId id="306" r:id="rId6"/>
    <p:sldId id="323" r:id="rId7"/>
    <p:sldId id="300" r:id="rId8"/>
    <p:sldId id="324" r:id="rId9"/>
    <p:sldId id="328" r:id="rId10"/>
    <p:sldId id="326" r:id="rId11"/>
    <p:sldId id="341" r:id="rId12"/>
    <p:sldId id="331" r:id="rId13"/>
    <p:sldId id="305" r:id="rId14"/>
    <p:sldId id="322" r:id="rId15"/>
    <p:sldId id="329" r:id="rId16"/>
    <p:sldId id="325" r:id="rId17"/>
    <p:sldId id="321" r:id="rId18"/>
    <p:sldId id="309" r:id="rId19"/>
    <p:sldId id="307" r:id="rId20"/>
    <p:sldId id="308" r:id="rId21"/>
    <p:sldId id="317" r:id="rId22"/>
    <p:sldId id="311" r:id="rId23"/>
    <p:sldId id="312" r:id="rId24"/>
    <p:sldId id="320" r:id="rId25"/>
    <p:sldId id="313" r:id="rId26"/>
    <p:sldId id="314" r:id="rId27"/>
    <p:sldId id="327" r:id="rId28"/>
    <p:sldId id="338" r:id="rId29"/>
    <p:sldId id="3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/>
              <a:t>A GDP,</a:t>
            </a:r>
            <a:r>
              <a:rPr lang="hu-HU" sz="2800" baseline="0"/>
              <a:t> a bérek  és a nyugdíjak alakulása 1992-2023</a:t>
            </a:r>
          </a:p>
          <a:p>
            <a:pPr>
              <a:defRPr sz="2800"/>
            </a:pPr>
            <a:r>
              <a:rPr lang="hu-HU" sz="2800" baseline="0"/>
              <a:t>(1992 = 100)</a:t>
            </a:r>
            <a:endParaRPr lang="hu-HU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Munka1!$H$1</c:f>
              <c:strCache>
                <c:ptCount val="1"/>
                <c:pt idx="0">
                  <c:v>Reál GDP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Munka1!$G$2:$G$33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Munka1!$H$2:$H$33</c:f>
              <c:numCache>
                <c:formatCode>0</c:formatCode>
                <c:ptCount val="32"/>
                <c:pt idx="0">
                  <c:v>100</c:v>
                </c:pt>
                <c:pt idx="1">
                  <c:v>99.2</c:v>
                </c:pt>
                <c:pt idx="2">
                  <c:v>102.2752</c:v>
                </c:pt>
                <c:pt idx="3">
                  <c:v>103.80932799999999</c:v>
                </c:pt>
                <c:pt idx="4">
                  <c:v>103.80932799999999</c:v>
                </c:pt>
                <c:pt idx="5">
                  <c:v>107.23503582399998</c:v>
                </c:pt>
                <c:pt idx="6">
                  <c:v>111.73890732860798</c:v>
                </c:pt>
                <c:pt idx="7">
                  <c:v>115.20281345579481</c:v>
                </c:pt>
                <c:pt idx="8">
                  <c:v>120.04133162093819</c:v>
                </c:pt>
                <c:pt idx="9">
                  <c:v>124.60290222253386</c:v>
                </c:pt>
                <c:pt idx="10">
                  <c:v>130.21003282254787</c:v>
                </c:pt>
                <c:pt idx="11">
                  <c:v>135.15801406980469</c:v>
                </c:pt>
                <c:pt idx="12">
                  <c:v>141.78075675922511</c:v>
                </c:pt>
                <c:pt idx="13">
                  <c:v>148.01911005663104</c:v>
                </c:pt>
                <c:pt idx="14">
                  <c:v>153.64383623878302</c:v>
                </c:pt>
                <c:pt idx="15">
                  <c:v>154.25841158373817</c:v>
                </c:pt>
                <c:pt idx="16">
                  <c:v>155.49247887640809</c:v>
                </c:pt>
                <c:pt idx="17">
                  <c:v>145.22997527056515</c:v>
                </c:pt>
                <c:pt idx="18">
                  <c:v>146.2465850974591</c:v>
                </c:pt>
                <c:pt idx="19">
                  <c:v>148.87902362921338</c:v>
                </c:pt>
                <c:pt idx="20">
                  <c:v>146.34808022751676</c:v>
                </c:pt>
                <c:pt idx="21">
                  <c:v>149.12869375183956</c:v>
                </c:pt>
                <c:pt idx="22">
                  <c:v>154.64645542065762</c:v>
                </c:pt>
                <c:pt idx="23">
                  <c:v>159.13120262785668</c:v>
                </c:pt>
                <c:pt idx="24">
                  <c:v>162.47295788304166</c:v>
                </c:pt>
                <c:pt idx="25">
                  <c:v>169.13434915624634</c:v>
                </c:pt>
                <c:pt idx="26">
                  <c:v>175.8997231224962</c:v>
                </c:pt>
                <c:pt idx="27">
                  <c:v>183.99111038613103</c:v>
                </c:pt>
                <c:pt idx="28">
                  <c:v>175.71151041875513</c:v>
                </c:pt>
                <c:pt idx="29">
                  <c:v>188.18702765848673</c:v>
                </c:pt>
                <c:pt idx="30">
                  <c:v>196.84363093077712</c:v>
                </c:pt>
                <c:pt idx="31">
                  <c:v>196.84363093077712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C-445D-AE13-B04D360C8DBB}"/>
            </c:ext>
          </c:extLst>
        </c:ser>
        <c:ser>
          <c:idx val="1"/>
          <c:order val="1"/>
          <c:tx>
            <c:strRef>
              <c:f>Munka1!$I$1</c:f>
              <c:strCache>
                <c:ptCount val="1"/>
                <c:pt idx="0">
                  <c:v>Reál nettóbér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Munka1!$G$2:$G$33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Munka1!$I$2:$I$33</c:f>
              <c:numCache>
                <c:formatCode>0</c:formatCode>
                <c:ptCount val="32"/>
                <c:pt idx="0">
                  <c:v>100</c:v>
                </c:pt>
                <c:pt idx="1">
                  <c:v>96.1</c:v>
                </c:pt>
                <c:pt idx="2">
                  <c:v>103.0192</c:v>
                </c:pt>
                <c:pt idx="3">
                  <c:v>90.450857599999992</c:v>
                </c:pt>
                <c:pt idx="4">
                  <c:v>85.928314719999989</c:v>
                </c:pt>
                <c:pt idx="5">
                  <c:v>90.138802141279982</c:v>
                </c:pt>
                <c:pt idx="6">
                  <c:v>93.383799018366062</c:v>
                </c:pt>
                <c:pt idx="7">
                  <c:v>95.718393993825202</c:v>
                </c:pt>
                <c:pt idx="8">
                  <c:v>97.154169903732566</c:v>
                </c:pt>
                <c:pt idx="9">
                  <c:v>103.37203677757145</c:v>
                </c:pt>
                <c:pt idx="10">
                  <c:v>117.43063377932118</c:v>
                </c:pt>
                <c:pt idx="11">
                  <c:v>128.23425208701875</c:v>
                </c:pt>
                <c:pt idx="12">
                  <c:v>126.82367531406153</c:v>
                </c:pt>
                <c:pt idx="13">
                  <c:v>134.81356685884739</c:v>
                </c:pt>
                <c:pt idx="14">
                  <c:v>139.66685526576592</c:v>
                </c:pt>
                <c:pt idx="15">
                  <c:v>133.24217992354068</c:v>
                </c:pt>
                <c:pt idx="16">
                  <c:v>134.30811736292901</c:v>
                </c:pt>
                <c:pt idx="17">
                  <c:v>131.21903066358163</c:v>
                </c:pt>
                <c:pt idx="18">
                  <c:v>133.58097321552611</c:v>
                </c:pt>
                <c:pt idx="19">
                  <c:v>136.78691657269874</c:v>
                </c:pt>
                <c:pt idx="20">
                  <c:v>132.13616140922699</c:v>
                </c:pt>
                <c:pt idx="21">
                  <c:v>136.23238241291301</c:v>
                </c:pt>
                <c:pt idx="22">
                  <c:v>140.59181865012624</c:v>
                </c:pt>
                <c:pt idx="23">
                  <c:v>146.63726685208167</c:v>
                </c:pt>
                <c:pt idx="24">
                  <c:v>157.48842459913573</c:v>
                </c:pt>
                <c:pt idx="25">
                  <c:v>173.55224390824759</c:v>
                </c:pt>
                <c:pt idx="26">
                  <c:v>186.91576668918265</c:v>
                </c:pt>
                <c:pt idx="27">
                  <c:v>193.27090275661487</c:v>
                </c:pt>
                <c:pt idx="28">
                  <c:v>205.25369872752501</c:v>
                </c:pt>
                <c:pt idx="29">
                  <c:v>212.23232448426086</c:v>
                </c:pt>
                <c:pt idx="30">
                  <c:v>223.26840535744242</c:v>
                </c:pt>
                <c:pt idx="31">
                  <c:v>215.67727957528936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BC-445D-AE13-B04D360C8DBB}"/>
            </c:ext>
          </c:extLst>
        </c:ser>
        <c:ser>
          <c:idx val="2"/>
          <c:order val="2"/>
          <c:tx>
            <c:strRef>
              <c:f>Munka1!$J$1</c:f>
              <c:strCache>
                <c:ptCount val="1"/>
                <c:pt idx="0">
                  <c:v>Reál nyugdíj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Munka1!$G$2:$G$33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Munka1!$J$2:$J$33</c:f>
              <c:numCache>
                <c:formatCode>0</c:formatCode>
                <c:ptCount val="32"/>
                <c:pt idx="0">
                  <c:v>100</c:v>
                </c:pt>
                <c:pt idx="1">
                  <c:v>95.399999999999991</c:v>
                </c:pt>
                <c:pt idx="2">
                  <c:v>99.883799999999979</c:v>
                </c:pt>
                <c:pt idx="3">
                  <c:v>89.795536199999987</c:v>
                </c:pt>
                <c:pt idx="4">
                  <c:v>82.701688840199992</c:v>
                </c:pt>
                <c:pt idx="5">
                  <c:v>83.032495595560789</c:v>
                </c:pt>
                <c:pt idx="6">
                  <c:v>88.18051032248556</c:v>
                </c:pt>
                <c:pt idx="7">
                  <c:v>90.032301039257746</c:v>
                </c:pt>
                <c:pt idx="8">
                  <c:v>92.373140866278447</c:v>
                </c:pt>
                <c:pt idx="9">
                  <c:v>98.469768163452827</c:v>
                </c:pt>
                <c:pt idx="10">
                  <c:v>108.11980544347121</c:v>
                </c:pt>
                <c:pt idx="11">
                  <c:v>115.14759279729682</c:v>
                </c:pt>
                <c:pt idx="12">
                  <c:v>119.63834891639139</c:v>
                </c:pt>
                <c:pt idx="13">
                  <c:v>129.08977848078632</c:v>
                </c:pt>
                <c:pt idx="14">
                  <c:v>134.89881851242168</c:v>
                </c:pt>
                <c:pt idx="15">
                  <c:v>134.49412205688441</c:v>
                </c:pt>
                <c:pt idx="16">
                  <c:v>139.06692220681848</c:v>
                </c:pt>
                <c:pt idx="17">
                  <c:v>131.14010764102983</c:v>
                </c:pt>
                <c:pt idx="18">
                  <c:v>129.95984667226057</c:v>
                </c:pt>
                <c:pt idx="19">
                  <c:v>131.51936483232771</c:v>
                </c:pt>
                <c:pt idx="20">
                  <c:v>131.65088419716002</c:v>
                </c:pt>
                <c:pt idx="21">
                  <c:v>137.57517398603221</c:v>
                </c:pt>
                <c:pt idx="22">
                  <c:v>141.97757955358526</c:v>
                </c:pt>
                <c:pt idx="23">
                  <c:v>146.94679483796074</c:v>
                </c:pt>
                <c:pt idx="24">
                  <c:v>149.00404996569219</c:v>
                </c:pt>
                <c:pt idx="25">
                  <c:v>153.47417146466296</c:v>
                </c:pt>
                <c:pt idx="26">
                  <c:v>157.15755157981488</c:v>
                </c:pt>
                <c:pt idx="27">
                  <c:v>159.20059975035247</c:v>
                </c:pt>
                <c:pt idx="28">
                  <c:v>162.06621054585881</c:v>
                </c:pt>
                <c:pt idx="29">
                  <c:v>169.52125623096833</c:v>
                </c:pt>
                <c:pt idx="30">
                  <c:v>170.53838376835415</c:v>
                </c:pt>
                <c:pt idx="31">
                  <c:v>170.53838376835415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BC-445D-AE13-B04D360C8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026511"/>
        <c:axId val="1130026991"/>
      </c:lineChart>
      <c:catAx>
        <c:axId val="113002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3002699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30026991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30026511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AA32C75-7AA0-814A-49F3-F9F05587424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9BFA3-A135-473D-A2C3-51124DBD0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1819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5300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609584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1219169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1828754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2438338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9491CF6-E4DA-4C9E-9941-1B937991BCC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6CBEF-6778-413F-A3AD-438EC084B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1516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700"/>
            </a:lvl1pPr>
            <a:lvl2pPr marL="1050104" indent="-440519">
              <a:spcBef>
                <a:spcPts val="800"/>
              </a:spcBef>
              <a:defRPr sz="3700"/>
            </a:lvl2pPr>
            <a:lvl3pPr marL="1652912" indent="-433742">
              <a:spcBef>
                <a:spcPts val="800"/>
              </a:spcBef>
              <a:defRPr sz="3700"/>
            </a:lvl3pPr>
            <a:lvl4pPr marL="2298642" indent="-469887">
              <a:spcBef>
                <a:spcPts val="800"/>
              </a:spcBef>
              <a:defRPr sz="3700"/>
            </a:lvl4pPr>
            <a:lvl5pPr marL="2908226" indent="-469887">
              <a:spcBef>
                <a:spcPts val="800"/>
              </a:spcBef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EA120E7-9E0F-5F93-0DDA-61143767DF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E99F-A17B-439F-9BD9-C9CD4C787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389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200" b="1"/>
            </a:lvl1pPr>
            <a:lvl2pPr marL="0" indent="609584">
              <a:spcBef>
                <a:spcPts val="700"/>
              </a:spcBef>
              <a:buSzTx/>
              <a:buFontTx/>
              <a:buNone/>
              <a:defRPr sz="3200" b="1"/>
            </a:lvl2pPr>
            <a:lvl3pPr marL="0" indent="1219169">
              <a:spcBef>
                <a:spcPts val="700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700"/>
              </a:spcBef>
              <a:buSzTx/>
              <a:buFontTx/>
              <a:buNone/>
              <a:defRPr sz="3200" b="1"/>
            </a:lvl4pPr>
            <a:lvl5pPr marL="0" indent="2438338">
              <a:spcBef>
                <a:spcPts val="700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zöveg helye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E00DE2D-405E-010D-30C9-C64F05049042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8BEBE-7B42-46A6-822B-A43F6F288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8106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7A2D60F5-5E5E-F3C2-0EC1-256319E11B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E876-C473-41DD-B31F-123F4121C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7101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83" name="Kép helye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609584">
              <a:spcBef>
                <a:spcPts val="400"/>
              </a:spcBef>
              <a:buSzTx/>
              <a:buFontTx/>
              <a:buNone/>
              <a:defRPr sz="1800"/>
            </a:lvl2pPr>
            <a:lvl3pPr marL="0" indent="1219169">
              <a:spcBef>
                <a:spcPts val="400"/>
              </a:spcBef>
              <a:buSzTx/>
              <a:buFontTx/>
              <a:buNone/>
              <a:defRPr sz="1800"/>
            </a:lvl3pPr>
            <a:lvl4pPr marL="0" indent="1828754">
              <a:spcBef>
                <a:spcPts val="400"/>
              </a:spcBef>
              <a:buSzTx/>
              <a:buFontTx/>
              <a:buNone/>
              <a:defRPr sz="1800"/>
            </a:lvl4pPr>
            <a:lvl5pPr marL="0" indent="2438338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9672355-1DF3-EB4F-02D6-D794A64B19AE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AE031-FA4B-4C6B-804B-5774FC8C0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3126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E5679986-F39C-0F0C-CFC7-F40B60993EF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EA3B8D30-03A2-40B1-B6A1-E955DD37B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0430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873D1B8F-94C1-C646-64F5-2B0BBFEF16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6615E4A4-8DC9-4256-BD01-D281AE407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21734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725F1AA5-63BE-ED84-AC6A-97DFDB938D9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B11ACE2A-DB40-4735-FB00-292DB5BF5B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306F859B-4FEB-B42D-C39B-B8ACD1A564F6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272838" y="6388100"/>
            <a:ext cx="309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600">
                <a:solidFill>
                  <a:srgbClr val="888888"/>
                </a:solidFill>
              </a:defRPr>
            </a:lvl1pPr>
          </a:lstStyle>
          <a:p>
            <a:fld id="{690E1016-34C8-4AD9-A122-1C41940F8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3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5613" indent="-455613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041400" indent="-431800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–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617663" indent="-398463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2320925" indent="-492125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–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930525" indent="-492125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»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3540280" marR="0" indent="-492356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149865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759450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5369034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reiff@gmail.com" TargetMode="External"/><Relationship Id="rId2" Type="http://schemas.openxmlformats.org/officeDocument/2006/relationships/hyperlink" Target="mailto:simonovits46andras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8504184-8105-4D64-B857-57BB938050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3084" y="1597891"/>
            <a:ext cx="10363201" cy="4448740"/>
          </a:xfrm>
        </p:spPr>
        <p:txBody>
          <a:bodyPr/>
          <a:lstStyle/>
          <a:p>
            <a:pPr algn="ctr"/>
            <a:r>
              <a:rPr lang="hu-HU" sz="7200" b="1" dirty="0">
                <a:solidFill>
                  <a:schemeClr val="accent6">
                    <a:lumMod val="50000"/>
                  </a:schemeClr>
                </a:solidFill>
              </a:rPr>
              <a:t>Egy méltányosabb nyugdíjrendszer felé</a:t>
            </a:r>
          </a:p>
          <a:p>
            <a:pPr algn="ctr"/>
            <a:endParaRPr lang="hu-HU" sz="7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(vitaanyag)</a:t>
            </a:r>
          </a:p>
        </p:txBody>
      </p:sp>
    </p:spTree>
    <p:extLst>
      <p:ext uri="{BB962C8B-B14F-4D97-AF65-F5344CB8AC3E}">
        <p14:creationId xmlns:p14="http://schemas.microsoft.com/office/powerpoint/2010/main" val="22867062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C86EBD-B0EA-442B-AD54-4302F142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458"/>
            <a:ext cx="10972800" cy="963035"/>
          </a:xfrm>
        </p:spPr>
        <p:txBody>
          <a:bodyPr/>
          <a:lstStyle/>
          <a:p>
            <a:r>
              <a:rPr lang="hu-HU" sz="4800" dirty="0"/>
              <a:t>Nyugdíjegyenlőtlenségek növekedése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3888395-A7F7-4209-8E59-AC0E6D6C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Az </a:t>
            </a:r>
            <a:r>
              <a:rPr lang="hu-HU" sz="3600" b="1" dirty="0"/>
              <a:t>árindexálás és az induló nyugdíjak </a:t>
            </a:r>
            <a:r>
              <a:rPr lang="hu-HU" sz="3600" dirty="0"/>
              <a:t>(lásd később) növekvő egyenlőtlenségei egyre inkább </a:t>
            </a:r>
            <a:r>
              <a:rPr lang="hu-HU" sz="3600" b="1" dirty="0"/>
              <a:t>széthúzták a nyugdíjakat</a:t>
            </a:r>
            <a:r>
              <a:rPr lang="hu-HU" sz="3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Mérőszámok</a:t>
            </a:r>
            <a:r>
              <a:rPr lang="hu-HU" sz="36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600" b="1" dirty="0"/>
              <a:t>relatív szórás</a:t>
            </a:r>
            <a:r>
              <a:rPr lang="hu-HU" sz="3600" dirty="0"/>
              <a:t>: az átlagtól való eltérés</a:t>
            </a:r>
            <a:r>
              <a:rPr lang="hu-HU" sz="3600" b="1" dirty="0"/>
              <a:t> </a:t>
            </a:r>
            <a:r>
              <a:rPr lang="hu-HU" sz="3600" b="1" dirty="0">
                <a:sym typeface="Wingdings" panose="05000000000000000000" pitchFamily="2" charset="2"/>
              </a:rPr>
              <a:t></a:t>
            </a:r>
            <a:r>
              <a:rPr lang="hu-HU" sz="3600" b="1" dirty="0"/>
              <a:t> nőtt</a:t>
            </a:r>
            <a:r>
              <a:rPr lang="hu-HU" sz="3600" dirty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600" b="1" dirty="0"/>
              <a:t>medián </a:t>
            </a:r>
            <a:r>
              <a:rPr lang="hu-HU" sz="3600" dirty="0"/>
              <a:t>vagy</a:t>
            </a:r>
            <a:r>
              <a:rPr lang="hu-HU" sz="3600" b="1" dirty="0"/>
              <a:t> alsó negyed</a:t>
            </a:r>
            <a:r>
              <a:rPr lang="hu-HU" sz="3600" dirty="0"/>
              <a:t> az átlaghoz viszonyítva </a:t>
            </a:r>
          </a:p>
          <a:p>
            <a:pPr marL="609600" lvl="1" indent="0">
              <a:buNone/>
            </a:pPr>
            <a:r>
              <a:rPr lang="hu-HU" sz="3600" dirty="0"/>
              <a:t>    </a:t>
            </a:r>
            <a:r>
              <a:rPr lang="hu-HU" sz="3600" dirty="0">
                <a:sym typeface="Wingdings" panose="05000000000000000000" pitchFamily="2" charset="2"/>
              </a:rPr>
              <a:t></a:t>
            </a:r>
            <a:r>
              <a:rPr lang="hu-HU" sz="3600" b="1" dirty="0"/>
              <a:t>csökkent</a:t>
            </a:r>
            <a:r>
              <a:rPr lang="hu-H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9121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E1092DB-5563-430A-9A18-313AD2C2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4812"/>
            <a:ext cx="92964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321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9E2E07-9D7F-42F7-9406-0A73B000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600"/>
            <a:ext cx="10972800" cy="748145"/>
          </a:xfrm>
        </p:spPr>
        <p:txBody>
          <a:bodyPr/>
          <a:lstStyle/>
          <a:p>
            <a:r>
              <a:rPr lang="hu-HU" dirty="0"/>
              <a:t>A nyugdíjnegyedek átlaga, </a:t>
            </a:r>
            <a:r>
              <a:rPr lang="hu-HU" dirty="0" err="1"/>
              <a:t>eFt</a:t>
            </a:r>
            <a:r>
              <a:rPr lang="hu-HU" dirty="0"/>
              <a:t>/hó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F57CA6A1-953A-42C2-8585-1B79A70A3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50235"/>
              </p:ext>
            </p:extLst>
          </p:nvPr>
        </p:nvGraphicFramePr>
        <p:xfrm>
          <a:off x="286325" y="1237675"/>
          <a:ext cx="11480801" cy="5410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3484">
                  <a:extLst>
                    <a:ext uri="{9D8B030D-6E8A-4147-A177-3AD203B41FA5}">
                      <a16:colId xmlns:a16="http://schemas.microsoft.com/office/drawing/2014/main" val="2174490698"/>
                    </a:ext>
                  </a:extLst>
                </a:gridCol>
                <a:gridCol w="2020391">
                  <a:extLst>
                    <a:ext uri="{9D8B030D-6E8A-4147-A177-3AD203B41FA5}">
                      <a16:colId xmlns:a16="http://schemas.microsoft.com/office/drawing/2014/main" val="3086725539"/>
                    </a:ext>
                  </a:extLst>
                </a:gridCol>
                <a:gridCol w="2106569">
                  <a:extLst>
                    <a:ext uri="{9D8B030D-6E8A-4147-A177-3AD203B41FA5}">
                      <a16:colId xmlns:a16="http://schemas.microsoft.com/office/drawing/2014/main" val="4091922094"/>
                    </a:ext>
                  </a:extLst>
                </a:gridCol>
                <a:gridCol w="2068268">
                  <a:extLst>
                    <a:ext uri="{9D8B030D-6E8A-4147-A177-3AD203B41FA5}">
                      <a16:colId xmlns:a16="http://schemas.microsoft.com/office/drawing/2014/main" val="350388325"/>
                    </a:ext>
                  </a:extLst>
                </a:gridCol>
                <a:gridCol w="1982089">
                  <a:extLst>
                    <a:ext uri="{9D8B030D-6E8A-4147-A177-3AD203B41FA5}">
                      <a16:colId xmlns:a16="http://schemas.microsoft.com/office/drawing/2014/main" val="111986338"/>
                    </a:ext>
                  </a:extLst>
                </a:gridCol>
              </a:tblGrid>
              <a:tr h="1655378">
                <a:tc>
                  <a:txBody>
                    <a:bodyPr/>
                    <a:lstStyle/>
                    <a:p>
                      <a:pPr marL="360000" algn="ctr"/>
                      <a:endParaRPr lang="hu-HU" sz="3200" kern="100" dirty="0">
                        <a:effectLst/>
                      </a:endParaRPr>
                    </a:p>
                    <a:p>
                      <a:pPr marL="360000" algn="ctr"/>
                      <a:r>
                        <a:rPr lang="hu-HU" sz="3200" kern="100" dirty="0">
                          <a:effectLst/>
                        </a:rPr>
                        <a:t>Osztályközök </a:t>
                      </a:r>
                      <a:endParaRPr lang="hu-HU" sz="3200" kern="10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-140 </a:t>
                      </a:r>
                    </a:p>
                    <a:p>
                      <a:pPr marL="360000" algn="ctr"/>
                      <a:r>
                        <a:rPr lang="hu-HU" sz="3200" b="1" i="0" kern="100" baseline="0" dirty="0" err="1">
                          <a:effectLst/>
                          <a:latin typeface="Consolas" panose="020B0609020204030204" pitchFamily="49" charset="0"/>
                          <a:ea typeface="Aptos"/>
                          <a:cs typeface="Times New Roman" panose="02020603050405020304" pitchFamily="18" charset="0"/>
                        </a:rPr>
                        <a:t>eFt</a:t>
                      </a:r>
                      <a:r>
                        <a:rPr lang="hu-HU" sz="3200" b="1" i="0" kern="100" baseline="0" dirty="0">
                          <a:effectLst/>
                          <a:latin typeface="Consolas" panose="020B0609020204030204" pitchFamily="49" charset="0"/>
                          <a:ea typeface="Aptos"/>
                          <a:cs typeface="Times New Roman" panose="02020603050405020304" pitchFamily="18" charset="0"/>
                        </a:rPr>
                        <a:t>/hó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endParaRPr lang="hu-HU" sz="3200" b="1" i="0" kern="100" baseline="0" dirty="0">
                        <a:effectLst/>
                      </a:endParaRP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140-200</a:t>
                      </a:r>
                    </a:p>
                    <a:p>
                      <a:pPr marL="360000" algn="ctr"/>
                      <a:r>
                        <a:rPr lang="hu-HU" sz="3200" b="1" i="0" kern="100" baseline="0" dirty="0" err="1">
                          <a:effectLst/>
                        </a:rPr>
                        <a:t>eFt</a:t>
                      </a:r>
                      <a:r>
                        <a:rPr lang="hu-HU" sz="3200" b="1" i="0" kern="100" baseline="0" dirty="0">
                          <a:effectLst/>
                        </a:rPr>
                        <a:t>/hó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200-280</a:t>
                      </a:r>
                    </a:p>
                    <a:p>
                      <a:pPr marL="360000" algn="ctr"/>
                      <a:r>
                        <a:rPr lang="hu-HU" sz="3200" b="1" i="0" kern="100" baseline="0" dirty="0" err="1">
                          <a:effectLst/>
                        </a:rPr>
                        <a:t>eFt</a:t>
                      </a:r>
                      <a:r>
                        <a:rPr lang="hu-HU" sz="3200" b="1" i="0" kern="100" baseline="0" dirty="0">
                          <a:effectLst/>
                        </a:rPr>
                        <a:t>/hó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280-</a:t>
                      </a:r>
                    </a:p>
                    <a:p>
                      <a:pPr marL="360000" algn="ctr"/>
                      <a:r>
                        <a:rPr lang="hu-HU" sz="3200" b="1" i="0" kern="100" baseline="0" dirty="0" err="1">
                          <a:effectLst/>
                        </a:rPr>
                        <a:t>eFt</a:t>
                      </a:r>
                      <a:r>
                        <a:rPr lang="hu-HU" sz="3200" b="1" i="0" kern="100" baseline="0" dirty="0">
                          <a:effectLst/>
                        </a:rPr>
                        <a:t>/hó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42213"/>
                  </a:ext>
                </a:extLst>
              </a:tr>
              <a:tr h="1864292"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kern="10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kern="100" dirty="0">
                          <a:effectLst/>
                        </a:rPr>
                        <a:t>Súly (%)   </a:t>
                      </a:r>
                      <a:endParaRPr lang="hu-HU" sz="3200" kern="10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22,2%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29,2%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25,7%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23,0%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00073"/>
                  </a:ext>
                </a:extLst>
              </a:tr>
              <a:tr h="1890699"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kern="10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kern="100" dirty="0">
                          <a:effectLst/>
                        </a:rPr>
                        <a:t>Átlagnyugdíj</a:t>
                      </a:r>
                    </a:p>
                    <a:p>
                      <a:pPr marL="360000" algn="ctr"/>
                      <a:r>
                        <a:rPr lang="hu-HU" sz="3200" kern="100" dirty="0">
                          <a:effectLst/>
                        </a:rPr>
                        <a:t>(ezer forint) </a:t>
                      </a:r>
                      <a:endParaRPr lang="hu-HU" sz="3200" kern="10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101,2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170,1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235,6 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 </a:t>
                      </a:r>
                    </a:p>
                    <a:p>
                      <a:pPr marL="360000" algn="ctr"/>
                      <a:r>
                        <a:rPr lang="hu-HU" sz="3200" b="1" i="0" kern="100" baseline="0" dirty="0">
                          <a:effectLst/>
                        </a:rPr>
                        <a:t>406,2</a:t>
                      </a:r>
                      <a:endParaRPr lang="hu-HU" sz="3200" b="1" i="0" kern="100" baseline="0" dirty="0">
                        <a:effectLst/>
                        <a:latin typeface="Consolas" panose="020B0609020204030204" pitchFamily="49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6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046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2C668-D426-4B98-BCB5-583EB9AE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52112"/>
            <a:ext cx="12118109" cy="501445"/>
          </a:xfrm>
        </p:spPr>
        <p:txBody>
          <a:bodyPr/>
          <a:lstStyle/>
          <a:p>
            <a:r>
              <a:rPr lang="hu-HU" dirty="0"/>
              <a:t>A nyugdíjak relatív szórása nő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673363-B9A3-430F-8104-5C3A06C4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4" y="710753"/>
            <a:ext cx="9904309" cy="4784496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8CCD0EE-EA12-D296-E76D-14E73ECC4777}"/>
              </a:ext>
            </a:extLst>
          </p:cNvPr>
          <p:cNvSpPr txBox="1">
            <a:spLocks/>
          </p:cNvSpPr>
          <p:nvPr/>
        </p:nvSpPr>
        <p:spPr bwMode="auto">
          <a:xfrm>
            <a:off x="213413" y="5495648"/>
            <a:ext cx="12118109" cy="99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5pPr>
            <a:lvl6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hu-HU" sz="3200" kern="0" dirty="0"/>
              <a:t>Az egyenlőtlenség növekedésének okai: </a:t>
            </a:r>
          </a:p>
          <a:p>
            <a:r>
              <a:rPr lang="hu-HU" sz="3200" kern="0" dirty="0"/>
              <a:t>a nyugdíjplafon és a többkulcsos SZJA 2011-2013-as eltörlése.</a:t>
            </a:r>
          </a:p>
        </p:txBody>
      </p:sp>
    </p:spTree>
    <p:extLst>
      <p:ext uri="{BB962C8B-B14F-4D97-AF65-F5344CB8AC3E}">
        <p14:creationId xmlns:p14="http://schemas.microsoft.com/office/powerpoint/2010/main" val="35880996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484E1-A1B1-4630-81B2-9C819080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892"/>
            <a:ext cx="10972800" cy="923636"/>
          </a:xfrm>
        </p:spPr>
        <p:txBody>
          <a:bodyPr/>
          <a:lstStyle/>
          <a:p>
            <a:r>
              <a:rPr lang="hu-HU" sz="4800" dirty="0"/>
              <a:t>Alacsonyabb nyugdíjak relatív csökkenése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5AC3D5-D564-43B5-8DBA-D7BE80784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71418"/>
            <a:ext cx="10972800" cy="55972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némi %-os csökkenést mutat mindkét mutató, mindkét nemnél:  </a:t>
            </a:r>
            <a:r>
              <a:rPr lang="hu-HU" sz="3600" b="1" dirty="0"/>
              <a:t>medián</a:t>
            </a:r>
            <a:r>
              <a:rPr lang="hu-HU" sz="3600" dirty="0"/>
              <a:t> – közép, </a:t>
            </a:r>
            <a:r>
              <a:rPr lang="hu-HU" sz="3600" b="1" dirty="0"/>
              <a:t>negyed</a:t>
            </a:r>
            <a:r>
              <a:rPr lang="hu-HU" sz="3600" dirty="0"/>
              <a:t>: 3x annyian vannak fölötte mint alatta</a:t>
            </a: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C94C5392-A57B-4C18-9DFD-5406E450E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65538"/>
              </p:ext>
            </p:extLst>
          </p:nvPr>
        </p:nvGraphicFramePr>
        <p:xfrm>
          <a:off x="535711" y="2803358"/>
          <a:ext cx="11046691" cy="377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351">
                  <a:extLst>
                    <a:ext uri="{9D8B030D-6E8A-4147-A177-3AD203B41FA5}">
                      <a16:colId xmlns:a16="http://schemas.microsoft.com/office/drawing/2014/main" val="4251172093"/>
                    </a:ext>
                  </a:extLst>
                </a:gridCol>
                <a:gridCol w="2186351">
                  <a:extLst>
                    <a:ext uri="{9D8B030D-6E8A-4147-A177-3AD203B41FA5}">
                      <a16:colId xmlns:a16="http://schemas.microsoft.com/office/drawing/2014/main" val="2133825719"/>
                    </a:ext>
                  </a:extLst>
                </a:gridCol>
                <a:gridCol w="2186351">
                  <a:extLst>
                    <a:ext uri="{9D8B030D-6E8A-4147-A177-3AD203B41FA5}">
                      <a16:colId xmlns:a16="http://schemas.microsoft.com/office/drawing/2014/main" val="2663895745"/>
                    </a:ext>
                  </a:extLst>
                </a:gridCol>
                <a:gridCol w="2186351">
                  <a:extLst>
                    <a:ext uri="{9D8B030D-6E8A-4147-A177-3AD203B41FA5}">
                      <a16:colId xmlns:a16="http://schemas.microsoft.com/office/drawing/2014/main" val="3548539082"/>
                    </a:ext>
                  </a:extLst>
                </a:gridCol>
                <a:gridCol w="2301287">
                  <a:extLst>
                    <a:ext uri="{9D8B030D-6E8A-4147-A177-3AD203B41FA5}">
                      <a16:colId xmlns:a16="http://schemas.microsoft.com/office/drawing/2014/main" val="3822672396"/>
                    </a:ext>
                  </a:extLst>
                </a:gridCol>
              </a:tblGrid>
              <a:tr h="1267288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hu-HU" sz="3200" b="1" i="0" baseline="0" dirty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hu-HU" sz="3200" b="1" i="0" baseline="0" dirty="0">
                          <a:solidFill>
                            <a:schemeClr val="tx1"/>
                          </a:solidFill>
                        </a:rPr>
                        <a:t>Férfi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hu-HU" sz="3200" b="1" i="0" baseline="0" dirty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hu-HU" sz="3200" b="1" i="0" baseline="0" dirty="0">
                          <a:solidFill>
                            <a:schemeClr val="tx1"/>
                          </a:solidFill>
                        </a:rPr>
                        <a:t>Nő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054645"/>
                  </a:ext>
                </a:extLst>
              </a:tr>
              <a:tr h="978655"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baseline="0" dirty="0"/>
                        <a:t>Medián/Átlag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baseline="0" dirty="0"/>
                        <a:t>Negyed/Átlag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baseline="0" dirty="0"/>
                        <a:t>Medián/Átlag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baseline="0" dirty="0"/>
                        <a:t>Negyed/Átlag</a:t>
                      </a:r>
                    </a:p>
                    <a:p>
                      <a:pPr algn="ctr"/>
                      <a:endParaRPr lang="hu-HU" sz="2400" b="1" i="0" baseline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89293"/>
                  </a:ext>
                </a:extLst>
              </a:tr>
              <a:tr h="765987"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2013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92,4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70,7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95,4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77,6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71955"/>
                  </a:ext>
                </a:extLst>
              </a:tr>
              <a:tr h="765987"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2021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89,8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65,1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93,7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baseline="0" dirty="0"/>
                        <a:t>73,4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4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125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EAD579-D974-4370-A679-C1DA75E1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310"/>
            <a:ext cx="10972800" cy="662741"/>
          </a:xfrm>
        </p:spPr>
        <p:txBody>
          <a:bodyPr/>
          <a:lstStyle/>
          <a:p>
            <a:r>
              <a:rPr lang="hu-HU" dirty="0"/>
              <a:t>Hazai és külföldi élelmiszer-árindex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8DEE77-F479-49EC-953D-65F8EC1F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85" y="942110"/>
            <a:ext cx="7484693" cy="5698836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6791946F-ACAC-108E-A06F-31F345BA3E82}"/>
              </a:ext>
            </a:extLst>
          </p:cNvPr>
          <p:cNvSpPr txBox="1">
            <a:spLocks/>
          </p:cNvSpPr>
          <p:nvPr/>
        </p:nvSpPr>
        <p:spPr bwMode="auto">
          <a:xfrm>
            <a:off x="762000" y="4299888"/>
            <a:ext cx="3430073" cy="23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5pPr>
            <a:lvl6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2191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r>
              <a:rPr lang="hu-HU" sz="2800" kern="0" dirty="0"/>
              <a:t>AT </a:t>
            </a:r>
            <a:r>
              <a:rPr lang="hu-HU" sz="2800" kern="0" dirty="0">
                <a:sym typeface="Wingdings" panose="05000000000000000000" pitchFamily="2" charset="2"/>
              </a:rPr>
              <a:t> Ausztria</a:t>
            </a:r>
          </a:p>
          <a:p>
            <a:pPr algn="l"/>
            <a:r>
              <a:rPr lang="hu-HU" sz="2800" kern="0" dirty="0">
                <a:sym typeface="Wingdings" panose="05000000000000000000" pitchFamily="2" charset="2"/>
              </a:rPr>
              <a:t>HR  Horvátország</a:t>
            </a:r>
          </a:p>
          <a:p>
            <a:pPr algn="l"/>
            <a:r>
              <a:rPr lang="hu-HU" sz="2800" kern="0" dirty="0">
                <a:sym typeface="Wingdings" panose="05000000000000000000" pitchFamily="2" charset="2"/>
              </a:rPr>
              <a:t>HU  Magyarország</a:t>
            </a:r>
          </a:p>
          <a:p>
            <a:pPr algn="l"/>
            <a:r>
              <a:rPr lang="hu-HU" sz="2800" kern="0" dirty="0">
                <a:sym typeface="Wingdings" panose="05000000000000000000" pitchFamily="2" charset="2"/>
              </a:rPr>
              <a:t>IT  Olaszország</a:t>
            </a:r>
          </a:p>
          <a:p>
            <a:pPr algn="l"/>
            <a:r>
              <a:rPr lang="hu-HU" sz="2800" kern="0" dirty="0">
                <a:sym typeface="Wingdings" panose="05000000000000000000" pitchFamily="2" charset="2"/>
              </a:rPr>
              <a:t>SI  Szlovénia</a:t>
            </a:r>
            <a:endParaRPr lang="hu-HU" sz="2800" kern="0" dirty="0"/>
          </a:p>
        </p:txBody>
      </p:sp>
    </p:spTree>
    <p:extLst>
      <p:ext uri="{BB962C8B-B14F-4D97-AF65-F5344CB8AC3E}">
        <p14:creationId xmlns:p14="http://schemas.microsoft.com/office/powerpoint/2010/main" val="31907690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14E093-2A24-4C1A-BB25-58659042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313"/>
            <a:ext cx="10972800" cy="692723"/>
          </a:xfrm>
        </p:spPr>
        <p:txBody>
          <a:bodyPr/>
          <a:lstStyle/>
          <a:p>
            <a:r>
              <a:rPr lang="hu-HU" dirty="0"/>
              <a:t>Induló nyugdíjak robbanása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6C4F1D-7A35-43BE-9967-5F749639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1439"/>
            <a:ext cx="10972800" cy="53547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minden évben az összes nyugdíjnak csak egy töredéke </a:t>
            </a:r>
            <a:r>
              <a:rPr lang="hu-HU" sz="3600" b="1" dirty="0"/>
              <a:t>induló</a:t>
            </a:r>
            <a:r>
              <a:rPr lang="hu-HU" sz="3600" dirty="0"/>
              <a:t> nyugdíj;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minden induló nyugdíj </a:t>
            </a:r>
            <a:r>
              <a:rPr lang="hu-HU" sz="3600" b="1" dirty="0"/>
              <a:t>követi</a:t>
            </a:r>
            <a:r>
              <a:rPr lang="hu-HU" sz="3600" dirty="0"/>
              <a:t> az átlagos reálbérindexet;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a KSH </a:t>
            </a:r>
            <a:r>
              <a:rPr lang="hu-HU" sz="3600" b="1" dirty="0"/>
              <a:t>reálbérindexe</a:t>
            </a:r>
            <a:r>
              <a:rPr lang="hu-HU" sz="3600" dirty="0"/>
              <a:t> 2016 és 2021 között </a:t>
            </a:r>
            <a:r>
              <a:rPr lang="hu-HU" sz="3600" dirty="0" err="1"/>
              <a:t>robbanásszerűen</a:t>
            </a:r>
            <a:r>
              <a:rPr lang="hu-HU" sz="3600" dirty="0"/>
              <a:t> növekedett, melynek okai: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600" dirty="0"/>
              <a:t>a „</a:t>
            </a:r>
            <a:r>
              <a:rPr lang="hu-HU" sz="3600" dirty="0" err="1"/>
              <a:t>szocho</a:t>
            </a:r>
            <a:r>
              <a:rPr lang="hu-HU" sz="3600" dirty="0"/>
              <a:t>” (szociális hozzájárulási adó) csökkentése,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600" dirty="0"/>
              <a:t>a munkaerőhiány,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600" dirty="0"/>
              <a:t>statisztikai torzítás.</a:t>
            </a:r>
          </a:p>
        </p:txBody>
      </p:sp>
    </p:spTree>
    <p:extLst>
      <p:ext uri="{BB962C8B-B14F-4D97-AF65-F5344CB8AC3E}">
        <p14:creationId xmlns:p14="http://schemas.microsoft.com/office/powerpoint/2010/main" val="39471464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561736-90AF-4369-9656-F6D3078B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972"/>
            <a:ext cx="12192000" cy="676140"/>
          </a:xfrm>
        </p:spPr>
        <p:txBody>
          <a:bodyPr/>
          <a:lstStyle/>
          <a:p>
            <a:r>
              <a:rPr lang="hu-HU" dirty="0"/>
              <a:t>Induló nyugdíjak alakulása: 2015-2022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AE54118-28DC-4C74-B16D-BC8B79D23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75" y="923721"/>
            <a:ext cx="9495376" cy="56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62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8504184-8105-4D64-B857-57BB938050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3084" y="2715491"/>
            <a:ext cx="10363201" cy="1209964"/>
          </a:xfrm>
        </p:spPr>
        <p:txBody>
          <a:bodyPr/>
          <a:lstStyle/>
          <a:p>
            <a:pPr algn="ctr"/>
            <a:r>
              <a:rPr lang="hu-HU" sz="7200" b="1" dirty="0">
                <a:solidFill>
                  <a:srgbClr val="FF0000"/>
                </a:solidFill>
              </a:rPr>
              <a:t>Lehetséges reformok</a:t>
            </a:r>
          </a:p>
        </p:txBody>
      </p:sp>
    </p:spTree>
    <p:extLst>
      <p:ext uri="{BB962C8B-B14F-4D97-AF65-F5344CB8AC3E}">
        <p14:creationId xmlns:p14="http://schemas.microsoft.com/office/powerpoint/2010/main" val="4479198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2626A3-C6DC-4AB4-BE7A-8C333167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7745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1. A legalacsonyabb nyugdíjak egyszeri emelése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4168A43-4F10-49EF-8A25-0ADF8CB1B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327" y="1812645"/>
            <a:ext cx="11508509" cy="46989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az élelmiszer- és egyéb </a:t>
            </a:r>
            <a:r>
              <a:rPr lang="hu-HU" sz="3600" b="1" dirty="0"/>
              <a:t>létszükségleti</a:t>
            </a:r>
            <a:r>
              <a:rPr lang="hu-HU" sz="3600" dirty="0"/>
              <a:t> cikkek árai 2022—2023-ban Magyarországon különlegesen elszabadultak;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emiatt az alacsonyabb nyugdíjak </a:t>
            </a:r>
            <a:r>
              <a:rPr lang="hu-HU" sz="3600" b="1" dirty="0"/>
              <a:t>lemaradtak</a:t>
            </a:r>
            <a:r>
              <a:rPr lang="hu-HU" sz="3600" dirty="0"/>
              <a:t>, ezeket egy lépésben rendezni kell;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rgbClr val="FF0000"/>
                </a:solidFill>
              </a:rPr>
              <a:t>Méltó élethez szükséges kiegészítő nyugdíj bevezetése, pl.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rgbClr val="FF0000"/>
                </a:solidFill>
              </a:rPr>
              <a:t>110 </a:t>
            </a:r>
            <a:r>
              <a:rPr lang="hu-HU" sz="3200" b="1" dirty="0" err="1">
                <a:solidFill>
                  <a:srgbClr val="FF0000"/>
                </a:solidFill>
              </a:rPr>
              <a:t>eFt</a:t>
            </a:r>
            <a:r>
              <a:rPr lang="hu-HU" sz="3200" b="1" dirty="0">
                <a:solidFill>
                  <a:srgbClr val="FF0000"/>
                </a:solidFill>
              </a:rPr>
              <a:t> alattiakat minimum 110 </a:t>
            </a:r>
            <a:r>
              <a:rPr lang="hu-HU" sz="3200" b="1" dirty="0" err="1">
                <a:solidFill>
                  <a:srgbClr val="FF0000"/>
                </a:solidFill>
              </a:rPr>
              <a:t>eFt-ra</a:t>
            </a:r>
            <a:r>
              <a:rPr lang="hu-HU" sz="3200" b="1" dirty="0">
                <a:solidFill>
                  <a:srgbClr val="FF0000"/>
                </a:solidFill>
              </a:rPr>
              <a:t> emelni;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rgbClr val="FF0000"/>
                </a:solidFill>
              </a:rPr>
              <a:t>110 és 170 </a:t>
            </a:r>
            <a:r>
              <a:rPr lang="hu-HU" sz="3200" b="1" dirty="0" err="1">
                <a:solidFill>
                  <a:srgbClr val="FF0000"/>
                </a:solidFill>
              </a:rPr>
              <a:t>eFt</a:t>
            </a:r>
            <a:r>
              <a:rPr lang="hu-HU" sz="3200" b="1" dirty="0">
                <a:solidFill>
                  <a:srgbClr val="FF0000"/>
                </a:solidFill>
              </a:rPr>
              <a:t> közöttiek lépcsőzetesen emelni.</a:t>
            </a:r>
          </a:p>
          <a:p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2620228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8504184-8105-4D64-B857-57BB938050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018742"/>
          </a:xfrm>
        </p:spPr>
        <p:txBody>
          <a:bodyPr/>
          <a:lstStyle/>
          <a:p>
            <a:pPr algn="ctr"/>
            <a:r>
              <a:rPr lang="hu-HU" sz="7200" b="1" dirty="0">
                <a:solidFill>
                  <a:schemeClr val="tx1"/>
                </a:solidFill>
              </a:rPr>
              <a:t>A helyzet</a:t>
            </a:r>
          </a:p>
        </p:txBody>
      </p:sp>
    </p:spTree>
    <p:extLst>
      <p:ext uri="{BB962C8B-B14F-4D97-AF65-F5344CB8AC3E}">
        <p14:creationId xmlns:p14="http://schemas.microsoft.com/office/powerpoint/2010/main" val="39776724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73C7F4-A634-4ED0-A325-5A79ABC9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230903"/>
            <a:ext cx="12053454" cy="1930405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2. A kisnyugdíjak infláció fölötti ideiglenes emelése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261B6C9-2745-4B97-B842-17A4790C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43287"/>
            <a:ext cx="10972800" cy="40836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általában a nyugdíjak </a:t>
            </a:r>
            <a:r>
              <a:rPr lang="hu-HU" sz="4000" b="1" dirty="0"/>
              <a:t>százalékos emelése</a:t>
            </a:r>
            <a:r>
              <a:rPr lang="hu-HU" sz="4000" dirty="0"/>
              <a:t> a helyes;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de a fenti rendezésen túl </a:t>
            </a:r>
            <a:r>
              <a:rPr lang="hu-HU" sz="4000" b="1" dirty="0">
                <a:solidFill>
                  <a:srgbClr val="FF0000"/>
                </a:solidFill>
              </a:rPr>
              <a:t>néhány évig az átlagnál alacsonyabb nyugdíjak reálértékét is emelni kell évi 4, illetve 2 százalékkal</a:t>
            </a:r>
            <a:r>
              <a:rPr lang="hu-HU" sz="4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de vigyázni kell, hogy ne legyen </a:t>
            </a:r>
            <a:r>
              <a:rPr lang="hu-HU" sz="4000" b="1" dirty="0"/>
              <a:t>helycsere.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37665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F0972E-FA4F-4D5A-9204-B396034D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656"/>
            <a:ext cx="10972800" cy="714516"/>
          </a:xfrm>
        </p:spPr>
        <p:txBody>
          <a:bodyPr/>
          <a:lstStyle/>
          <a:p>
            <a:r>
              <a:rPr lang="hu-HU" sz="5400" dirty="0">
                <a:solidFill>
                  <a:srgbClr val="FF0000"/>
                </a:solidFill>
              </a:rPr>
              <a:t>Nyugdíjemelések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4B94DC-5187-497F-9304-5C163269A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88" y="0"/>
            <a:ext cx="9819224" cy="63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12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EA6FD0-6C84-4FB7-98FD-1E443F2E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" y="138546"/>
            <a:ext cx="11970327" cy="1487054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3.a. Az induló nyugdíjak </a:t>
            </a:r>
            <a:r>
              <a:rPr lang="hu-HU" sz="4800" dirty="0" err="1">
                <a:solidFill>
                  <a:srgbClr val="FF0000"/>
                </a:solidFill>
              </a:rPr>
              <a:t>degressziójának</a:t>
            </a:r>
            <a:r>
              <a:rPr lang="hu-HU" sz="4800" dirty="0">
                <a:solidFill>
                  <a:srgbClr val="FF0000"/>
                </a:solidFill>
              </a:rPr>
              <a:t> növelése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E72BB4-880F-4F16-8E11-BE252DC9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8872"/>
            <a:ext cx="10972800" cy="43410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jelenleg az induló nyugdíjakat enyhe </a:t>
            </a:r>
            <a:r>
              <a:rPr lang="hu-HU" sz="3600" b="1" dirty="0"/>
              <a:t>degresszió</a:t>
            </a:r>
            <a:r>
              <a:rPr lang="hu-HU" sz="3600" dirty="0"/>
              <a:t> terheli (pl. az 500 </a:t>
            </a:r>
            <a:r>
              <a:rPr lang="hu-HU" sz="3600" dirty="0" err="1"/>
              <a:t>eFt</a:t>
            </a:r>
            <a:r>
              <a:rPr lang="hu-HU" sz="3600" dirty="0"/>
              <a:t>-os nyugdíjalapot kb. 480 </a:t>
            </a:r>
            <a:r>
              <a:rPr lang="hu-HU" sz="3600" dirty="0" err="1"/>
              <a:t>eFt-ra</a:t>
            </a:r>
            <a:r>
              <a:rPr lang="hu-HU" sz="3600" dirty="0"/>
              <a:t> viszi le);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2013-ban megszűnt a járulékplafon és a progresszív szja, amelyek korábban </a:t>
            </a:r>
            <a:r>
              <a:rPr lang="hu-HU" sz="3600" b="1" dirty="0"/>
              <a:t>korlátozták</a:t>
            </a:r>
            <a:r>
              <a:rPr lang="hu-HU" sz="3600" dirty="0"/>
              <a:t> a nagyon magas nyugdíjak kialakulását;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>
                <a:solidFill>
                  <a:srgbClr val="FF0000"/>
                </a:solidFill>
              </a:rPr>
              <a:t>erősebb </a:t>
            </a:r>
            <a:r>
              <a:rPr lang="hu-HU" sz="3600" b="1" dirty="0" err="1">
                <a:solidFill>
                  <a:srgbClr val="FF0000"/>
                </a:solidFill>
              </a:rPr>
              <a:t>degresszió</a:t>
            </a:r>
            <a:r>
              <a:rPr lang="hu-HU" sz="3600" b="1" dirty="0">
                <a:solidFill>
                  <a:srgbClr val="FF0000"/>
                </a:solidFill>
              </a:rPr>
              <a:t> kellene, fokozatosan bevezetve.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0091095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958B96-2D32-4FC3-AEC0-17BBDAF7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857"/>
            <a:ext cx="10972800" cy="1110817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3.b. Fokozatosan szigorodó </a:t>
            </a:r>
            <a:r>
              <a:rPr lang="hu-HU" sz="4800" dirty="0" err="1">
                <a:solidFill>
                  <a:srgbClr val="FF0000"/>
                </a:solidFill>
              </a:rPr>
              <a:t>degresszió</a:t>
            </a:r>
            <a:r>
              <a:rPr lang="hu-HU" sz="4800" dirty="0">
                <a:solidFill>
                  <a:srgbClr val="FF0000"/>
                </a:solidFill>
              </a:rPr>
              <a:t/>
            </a:r>
            <a:br>
              <a:rPr lang="hu-HU" sz="4800" dirty="0">
                <a:solidFill>
                  <a:srgbClr val="FF0000"/>
                </a:solidFill>
              </a:rPr>
            </a:br>
            <a:r>
              <a:rPr lang="hu-HU" sz="3600" dirty="0">
                <a:solidFill>
                  <a:schemeClr val="tx1"/>
                </a:solidFill>
              </a:rPr>
              <a:t>(egy lehetséges modell)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91156F-642E-49E4-A09D-5822D40A1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743" y="1729510"/>
            <a:ext cx="11545455" cy="48837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b="1" dirty="0">
                <a:solidFill>
                  <a:srgbClr val="FF0000"/>
                </a:solidFill>
              </a:rPr>
              <a:t>végső cél (2035): 4 sáv</a:t>
            </a:r>
            <a:r>
              <a:rPr lang="hu-HU" sz="3600" dirty="0"/>
              <a:t>: 100, 71, 53 és 35%-os beszámítás a mindenkori átlagos nettó bér 0-100, 100-200, 200-300 és 300%-a fölött;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mai árakon és béreken, 40 éves szolgálati idővel: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450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nettó bér →0,8x450 = 360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nyugdíj</a:t>
            </a:r>
            <a:endParaRPr lang="hu-HU" sz="2400" b="1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900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→ 360+0,71x360 = 615,6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endParaRPr lang="hu-HU" sz="2400" b="1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1350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→ 615,6+0,53x360= 806,4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, </a:t>
            </a:r>
            <a:endParaRPr lang="hu-HU" sz="2400" b="1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1850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→ 806,4+0,35x360 = 932,4 </a:t>
            </a:r>
            <a:r>
              <a:rPr lang="hu-HU" sz="2400" b="1" kern="100" dirty="0" err="1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eFt</a:t>
            </a:r>
            <a:r>
              <a:rPr lang="hu-HU" sz="2400" b="1" kern="10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.</a:t>
            </a:r>
            <a:endParaRPr lang="hu-HU" sz="2400" b="1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44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108748-E9E3-4BAB-B4C3-D3D2C8F8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042"/>
            <a:ext cx="10972800" cy="1230885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3.c. Erősödő degresszió: a nettó bérhez képest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4BEE46C-D4F9-422A-B8CD-69A127BF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72" y="924987"/>
            <a:ext cx="9013855" cy="54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4598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077DB3-BCFF-4924-93E9-E840BDE4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674"/>
            <a:ext cx="10972800" cy="1265382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4. A 13. havi nyugdíj kiegyenlítése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1D1FEE-3A59-4BEF-960A-65E502771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55" y="1988120"/>
            <a:ext cx="1111134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jelenleg minden 13. havi nyugdíj </a:t>
            </a:r>
            <a:r>
              <a:rPr lang="hu-HU" sz="4000" b="1" dirty="0"/>
              <a:t>azonos</a:t>
            </a:r>
            <a:r>
              <a:rPr lang="hu-HU" sz="4000" dirty="0"/>
              <a:t> a nyugdíjas 12. havi nyugdíjával;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b="1" dirty="0">
                <a:solidFill>
                  <a:schemeClr val="tx1"/>
                </a:solidFill>
              </a:rPr>
              <a:t>némileg csökkentené az egyenlőtlenségeket, ha a 13. havi </a:t>
            </a:r>
            <a:r>
              <a:rPr lang="hu-HU" sz="4000" dirty="0">
                <a:solidFill>
                  <a:schemeClr val="tx1"/>
                </a:solidFill>
              </a:rPr>
              <a:t>– lengyel módra – </a:t>
            </a:r>
            <a:r>
              <a:rPr lang="hu-HU" sz="4000" b="1" dirty="0">
                <a:solidFill>
                  <a:schemeClr val="tx1"/>
                </a:solidFill>
              </a:rPr>
              <a:t>egységes lenne;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>
                <a:solidFill>
                  <a:schemeClr val="tx1"/>
                </a:solidFill>
              </a:rPr>
              <a:t>A 120 </a:t>
            </a:r>
            <a:r>
              <a:rPr lang="hu-HU" sz="4000" dirty="0" err="1">
                <a:solidFill>
                  <a:schemeClr val="tx1"/>
                </a:solidFill>
              </a:rPr>
              <a:t>eFt</a:t>
            </a:r>
            <a:r>
              <a:rPr lang="hu-HU" sz="4000" dirty="0">
                <a:solidFill>
                  <a:schemeClr val="tx1"/>
                </a:solidFill>
              </a:rPr>
              <a:t> alattiak (14%) legalább 14. havi nyugdíjat kapnának, átlag alattiak (2/3) nyerne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274082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A8C24-84A2-45D7-B3D7-7101532C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862"/>
            <a:ext cx="10972800" cy="806011"/>
          </a:xfrm>
        </p:spPr>
        <p:txBody>
          <a:bodyPr/>
          <a:lstStyle/>
          <a:p>
            <a:r>
              <a:rPr lang="hu-HU" sz="4800" dirty="0">
                <a:solidFill>
                  <a:srgbClr val="FF0000"/>
                </a:solidFill>
              </a:rPr>
              <a:t>Egységesítési nyereség/veszteség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1596765-E164-424D-B9A4-FECEB216C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" y="1108365"/>
            <a:ext cx="10074632" cy="54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137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C13DBB-24BA-4E36-BBB9-9756AC2C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6089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5.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Egyéb javaslatok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10BFDB-34EB-47F9-A655-33853A9CE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96164"/>
          </a:xfrm>
        </p:spPr>
        <p:txBody>
          <a:bodyPr/>
          <a:lstStyle/>
          <a:p>
            <a:r>
              <a:rPr lang="hu-HU" sz="3600" dirty="0"/>
              <a:t>Ösztönzők a korhatáron túli munkára.</a:t>
            </a:r>
          </a:p>
          <a:p>
            <a:r>
              <a:rPr lang="hu-HU" sz="3600" dirty="0"/>
              <a:t>Önkéntes magánnyugdíj megtakarítás ösztönzésének erősítése:</a:t>
            </a:r>
          </a:p>
          <a:p>
            <a:pPr lvl="2"/>
            <a:r>
              <a:rPr lang="hu-HU" sz="3600" dirty="0"/>
              <a:t>nagyobb plafon (jelenleg 1,4 </a:t>
            </a:r>
            <a:r>
              <a:rPr lang="hu-HU" sz="3600" dirty="0" err="1"/>
              <a:t>mFt</a:t>
            </a:r>
            <a:r>
              <a:rPr lang="hu-HU" sz="3600" dirty="0"/>
              <a:t>/év);</a:t>
            </a:r>
          </a:p>
          <a:p>
            <a:pPr lvl="2"/>
            <a:r>
              <a:rPr lang="hu-HU" sz="3600" dirty="0"/>
              <a:t>munkáltatói támogatás visszaállítása.</a:t>
            </a:r>
          </a:p>
          <a:p>
            <a:r>
              <a:rPr lang="hu-HU" sz="3600" dirty="0"/>
              <a:t>Egyéni nyugdíj előre jelzés 5 évenként.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118350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F3B08E-F052-49C3-98C9-AC624FB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Memo</a:t>
            </a:r>
            <a:r>
              <a:rPr lang="hu-HU" dirty="0"/>
              <a:t>: „nyugdíjas infláció”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A418B2-291E-43EE-9461-6B1A86E38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tx1"/>
                </a:solidFill>
              </a:rPr>
              <a:t>A magyar infláció EU-rekorder (lásd feljebb), melynek okai: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tx1"/>
                </a:solidFill>
              </a:rPr>
              <a:t>a szeszélyes költségvetési politika;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tx1"/>
                </a:solidFill>
              </a:rPr>
              <a:t>a forint értékvesztése.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tx1"/>
                </a:solidFill>
              </a:rPr>
              <a:t>A hivatalos általános és nyugdíjas árindex alig van különbség.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tx1"/>
                </a:solidFill>
              </a:rPr>
              <a:t>Mindkét árindex súlyozott: ha 1 gazdagabb ember annyit fogyaszt, mint 10 szegényebb, akkor az árindex a 11 ember „átlagkosarára” vonatkozik.</a:t>
            </a:r>
          </a:p>
        </p:txBody>
      </p:sp>
    </p:spTree>
    <p:extLst>
      <p:ext uri="{BB962C8B-B14F-4D97-AF65-F5344CB8AC3E}">
        <p14:creationId xmlns:p14="http://schemas.microsoft.com/office/powerpoint/2010/main" val="422686032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6EAA1A1-1044-42DA-83D7-119A023B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658918"/>
            <a:ext cx="10972800" cy="1279969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</a:rPr>
              <a:t>Összeállította: </a:t>
            </a:r>
            <a:r>
              <a:rPr lang="hu-HU" sz="2400" b="1" dirty="0" err="1">
                <a:solidFill>
                  <a:schemeClr val="tx1"/>
                </a:solidFill>
              </a:rPr>
              <a:t>Simonovits</a:t>
            </a:r>
            <a:r>
              <a:rPr lang="hu-HU" sz="2400" b="1" dirty="0">
                <a:solidFill>
                  <a:schemeClr val="tx1"/>
                </a:solidFill>
              </a:rPr>
              <a:t> András </a:t>
            </a:r>
            <a:r>
              <a:rPr lang="hu-HU" sz="2400" dirty="0">
                <a:solidFill>
                  <a:schemeClr val="tx1"/>
                </a:solidFill>
              </a:rPr>
              <a:t>(</a:t>
            </a:r>
            <a:r>
              <a:rPr lang="hu-HU" sz="2400" dirty="0" smtClean="0">
                <a:solidFill>
                  <a:schemeClr val="tx1"/>
                </a:solidFill>
                <a:hlinkClick r:id="rId2"/>
              </a:rPr>
              <a:t>simonovits46andras@gmail.com</a:t>
            </a:r>
            <a:r>
              <a:rPr lang="hu-H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tx1"/>
                </a:solidFill>
              </a:rPr>
              <a:t>Konzulens: </a:t>
            </a:r>
            <a:r>
              <a:rPr lang="hu-HU" sz="2400" b="1" dirty="0" err="1" smtClean="0">
                <a:solidFill>
                  <a:schemeClr val="tx1"/>
                </a:solidFill>
              </a:rPr>
              <a:t>Reiff</a:t>
            </a:r>
            <a:r>
              <a:rPr lang="hu-HU" sz="2400" b="1" dirty="0" smtClean="0">
                <a:solidFill>
                  <a:schemeClr val="tx1"/>
                </a:solidFill>
              </a:rPr>
              <a:t> </a:t>
            </a:r>
            <a:r>
              <a:rPr lang="hu-HU" sz="2400" b="1" dirty="0">
                <a:solidFill>
                  <a:schemeClr val="tx1"/>
                </a:solidFill>
              </a:rPr>
              <a:t>Ádám </a:t>
            </a:r>
            <a:r>
              <a:rPr lang="hu-HU" sz="2400" dirty="0">
                <a:solidFill>
                  <a:schemeClr val="tx1"/>
                </a:solidFill>
              </a:rPr>
              <a:t>(</a:t>
            </a:r>
            <a:r>
              <a:rPr lang="hu-HU" sz="2400" dirty="0" smtClean="0">
                <a:solidFill>
                  <a:schemeClr val="tx1"/>
                </a:solidFill>
                <a:hlinkClick r:id="rId3"/>
              </a:rPr>
              <a:t>adam.reiff@gmail.com</a:t>
            </a:r>
            <a:r>
              <a:rPr lang="hu-HU" sz="2400" dirty="0" smtClean="0">
                <a:solidFill>
                  <a:schemeClr val="tx1"/>
                </a:solidFill>
              </a:rPr>
              <a:t>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9313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85F35A-EAC0-3B89-D140-5C16FB7C5258}"/>
              </a:ext>
            </a:extLst>
          </p:cNvPr>
          <p:cNvGraphicFramePr>
            <a:graphicFrameLocks noGrp="1"/>
          </p:cNvGraphicFramePr>
          <p:nvPr/>
        </p:nvGraphicFramePr>
        <p:xfrm>
          <a:off x="1448686" y="407581"/>
          <a:ext cx="9294628" cy="604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666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1435"/>
          </a:xfrm>
        </p:spPr>
        <p:txBody>
          <a:bodyPr/>
          <a:lstStyle/>
          <a:p>
            <a:r>
              <a:rPr lang="hu-HU" sz="4800" dirty="0">
                <a:solidFill>
                  <a:schemeClr val="tx1"/>
                </a:solidFill>
              </a:rPr>
              <a:t>A nyugdíjkifizetések aránya a GDP-hez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504184-8105-4D64-B857-57BB93805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745" y="1283856"/>
            <a:ext cx="11563927" cy="4842308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Orbán Viktor</a:t>
            </a:r>
            <a:r>
              <a:rPr lang="hu-HU" sz="2400" dirty="0"/>
              <a:t>: „2010-ben megállapodtunk, hogy a nemzeti kormány megőrzi a nyugdíjak értékét. (…) Ezért a nyugdíjak értékét minden évben megőriztük, ha jól ment az ország szekere, még nyugdíjprémiumot is tudtunk fizetni. Olyan országot szeretnénk, ahol </a:t>
            </a:r>
            <a:r>
              <a:rPr lang="hu-HU" sz="2400" b="1" dirty="0"/>
              <a:t>együtt sírunk, együtt nevetünk</a:t>
            </a:r>
            <a:r>
              <a:rPr lang="hu-HU" sz="2400" dirty="0"/>
              <a:t>.”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1"/>
                </a:solidFill>
              </a:rPr>
              <a:t>(</a:t>
            </a:r>
            <a:r>
              <a:rPr lang="hu-HU" sz="2000" b="1" cap="all" dirty="0"/>
              <a:t>2023.09.28. Forrás: Miniszterelnöki Kabinetiroda</a:t>
            </a:r>
            <a:r>
              <a:rPr lang="hu-HU" sz="20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hu-H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59165"/>
              </p:ext>
            </p:extLst>
          </p:nvPr>
        </p:nvGraphicFramePr>
        <p:xfrm>
          <a:off x="286328" y="3768437"/>
          <a:ext cx="11619344" cy="289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354">
                  <a:extLst>
                    <a:ext uri="{9D8B030D-6E8A-4147-A177-3AD203B41FA5}">
                      <a16:colId xmlns:a16="http://schemas.microsoft.com/office/drawing/2014/main" val="2090791256"/>
                    </a:ext>
                  </a:extLst>
                </a:gridCol>
                <a:gridCol w="3696236">
                  <a:extLst>
                    <a:ext uri="{9D8B030D-6E8A-4147-A177-3AD203B41FA5}">
                      <a16:colId xmlns:a16="http://schemas.microsoft.com/office/drawing/2014/main" val="4173211210"/>
                    </a:ext>
                  </a:extLst>
                </a:gridCol>
                <a:gridCol w="3539073">
                  <a:extLst>
                    <a:ext uri="{9D8B030D-6E8A-4147-A177-3AD203B41FA5}">
                      <a16:colId xmlns:a16="http://schemas.microsoft.com/office/drawing/2014/main" val="2756119650"/>
                    </a:ext>
                  </a:extLst>
                </a:gridCol>
                <a:gridCol w="2403681">
                  <a:extLst>
                    <a:ext uri="{9D8B030D-6E8A-4147-A177-3AD203B41FA5}">
                      <a16:colId xmlns:a16="http://schemas.microsoft.com/office/drawing/2014/main" val="2022834084"/>
                    </a:ext>
                  </a:extLst>
                </a:gridCol>
              </a:tblGrid>
              <a:tr h="963353"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GDP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Nyugdíjkifizetés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%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81825"/>
                  </a:ext>
                </a:extLst>
              </a:tr>
              <a:tr h="963353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2010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27 ezer </a:t>
                      </a:r>
                      <a:r>
                        <a:rPr lang="hu-HU" sz="2800" b="1" dirty="0" err="1"/>
                        <a:t>mrd</a:t>
                      </a:r>
                      <a:r>
                        <a:rPr lang="hu-HU" sz="2800" b="1" dirty="0"/>
                        <a:t> forint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3,1 ezer </a:t>
                      </a:r>
                      <a:r>
                        <a:rPr lang="hu-HU" sz="2800" b="1" dirty="0" err="1"/>
                        <a:t>mrd</a:t>
                      </a:r>
                      <a:r>
                        <a:rPr lang="hu-HU" sz="2800" b="1" dirty="0"/>
                        <a:t> forint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11,6%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95798"/>
                  </a:ext>
                </a:extLst>
              </a:tr>
              <a:tr h="963353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2023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75 ezer </a:t>
                      </a:r>
                      <a:r>
                        <a:rPr lang="hu-HU" sz="2800" b="1" dirty="0" err="1"/>
                        <a:t>mrd</a:t>
                      </a:r>
                      <a:r>
                        <a:rPr lang="hu-HU" sz="2800" b="1" dirty="0"/>
                        <a:t> forint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1" baseline="0" dirty="0"/>
                        <a:t>5,8 ezer </a:t>
                      </a:r>
                      <a:r>
                        <a:rPr lang="hu-HU" sz="2800" b="1" i="1" baseline="0" dirty="0" err="1"/>
                        <a:t>mrd</a:t>
                      </a:r>
                      <a:r>
                        <a:rPr lang="hu-HU" sz="2800" b="1" i="1" baseline="0" dirty="0"/>
                        <a:t> forint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1" baseline="0" dirty="0"/>
                        <a:t>7,7%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4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294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AC3C95-BA9E-4C7D-B14F-E9F15AAD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388"/>
            <a:ext cx="10972800" cy="879903"/>
          </a:xfrm>
        </p:spPr>
        <p:txBody>
          <a:bodyPr/>
          <a:lstStyle/>
          <a:p>
            <a:r>
              <a:rPr lang="hu-HU" dirty="0"/>
              <a:t>Nyugdíj/GDP hányad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DB31EF1-002E-43D8-BB09-733AE3383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173019"/>
            <a:ext cx="10012218" cy="55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29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B35D5A-F0F1-4E67-8A8A-D34F723B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nyugdíjkiadások súlya csökkent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303825-F2DB-4390-A332-DFE21C208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837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2012 és 2021 között </a:t>
            </a:r>
            <a:r>
              <a:rPr lang="hu-HU" sz="3200" b="1" dirty="0"/>
              <a:t>a nyugdíjak súlya a GDP-ben </a:t>
            </a:r>
            <a:r>
              <a:rPr lang="hu-HU" sz="3200" dirty="0"/>
              <a:t>látványosan  </a:t>
            </a:r>
            <a:r>
              <a:rPr lang="hu-HU" sz="3200" b="1" dirty="0"/>
              <a:t>csökkent</a:t>
            </a:r>
            <a:r>
              <a:rPr lang="hu-HU" sz="32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okok</a:t>
            </a:r>
            <a:r>
              <a:rPr lang="hu-HU" sz="32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az általános </a:t>
            </a:r>
            <a:r>
              <a:rPr lang="hu-HU" sz="3200" b="1" dirty="0"/>
              <a:t>korhatár gyors emelkedése </a:t>
            </a:r>
            <a:r>
              <a:rPr lang="hu-HU" sz="3200" dirty="0"/>
              <a:t>csökkentette a nyugdíjas-létszámot;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 a várható </a:t>
            </a:r>
            <a:r>
              <a:rPr lang="hu-HU" sz="3200" b="1" dirty="0"/>
              <a:t>élettartam stagnált</a:t>
            </a:r>
            <a:r>
              <a:rPr lang="hu-HU" sz="3200" dirty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az árindexálás az évek múltával </a:t>
            </a:r>
            <a:r>
              <a:rPr lang="hu-HU" sz="3200" b="1" dirty="0"/>
              <a:t>csökkenti a korábban megállapított nyugdíjak bérekhez viszonyított értékét</a:t>
            </a:r>
            <a:r>
              <a:rPr lang="hu-HU" sz="3200" dirty="0"/>
              <a:t>.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5713181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D64C-77A7-3B85-FEEA-156454FF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5496"/>
            <a:ext cx="10972800" cy="563418"/>
          </a:xfrm>
        </p:spPr>
        <p:txBody>
          <a:bodyPr/>
          <a:lstStyle/>
          <a:p>
            <a:r>
              <a:rPr lang="hu-HU" dirty="0"/>
              <a:t>A nyugdíj/nettó bér arány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07487F7-63A9-408C-957E-3A60A071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" y="997536"/>
            <a:ext cx="10576245" cy="55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76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593B2D-AB7E-430B-8A6D-5F88E69F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nyugdíj/bér arány változott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2A1EFD-65A3-4458-98E6-D691C0EB0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2001 és 2012 között a nyugdíj/bér arány 60-ról 70%-</a:t>
            </a:r>
            <a:r>
              <a:rPr lang="hu-HU" sz="3600" dirty="0" err="1"/>
              <a:t>ra</a:t>
            </a:r>
            <a:r>
              <a:rPr lang="hu-HU" sz="3600" dirty="0"/>
              <a:t> </a:t>
            </a:r>
            <a:r>
              <a:rPr lang="hu-HU" sz="3600" b="1" dirty="0"/>
              <a:t>nőtt</a:t>
            </a:r>
            <a:r>
              <a:rPr lang="hu-HU" sz="3600" dirty="0"/>
              <a:t>; 2012 óta </a:t>
            </a:r>
            <a:r>
              <a:rPr lang="hu-HU" sz="3600" b="1" dirty="0"/>
              <a:t>csökkent</a:t>
            </a:r>
            <a:r>
              <a:rPr lang="hu-HU" sz="3600" dirty="0"/>
              <a:t>, 50%-</a:t>
            </a:r>
            <a:r>
              <a:rPr lang="hu-HU" sz="3600" dirty="0" err="1"/>
              <a:t>ra</a:t>
            </a:r>
            <a:r>
              <a:rPr lang="hu-HU" sz="3600" dirty="0"/>
              <a:t>; okok: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600" b="1" dirty="0"/>
              <a:t>A nyugdíjak vegyes</a:t>
            </a:r>
            <a:r>
              <a:rPr lang="hu-HU" sz="3600" dirty="0"/>
              <a:t> ár-bér-</a:t>
            </a:r>
            <a:r>
              <a:rPr lang="hu-HU" sz="3600" b="1" dirty="0"/>
              <a:t>indexálása</a:t>
            </a:r>
            <a:r>
              <a:rPr lang="hu-HU" sz="3600" dirty="0"/>
              <a:t> helyett </a:t>
            </a:r>
            <a:r>
              <a:rPr lang="hu-HU" sz="3600" b="1"/>
              <a:t>tiszta</a:t>
            </a:r>
            <a:r>
              <a:rPr lang="hu-HU" sz="3600"/>
              <a:t> árindexálás (pl. 2025: 3,2%)</a:t>
            </a:r>
            <a:endParaRPr lang="hu-HU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2023-ban a </a:t>
            </a:r>
            <a:r>
              <a:rPr lang="hu-HU" sz="3600" b="1" dirty="0"/>
              <a:t>13. havi</a:t>
            </a:r>
            <a:r>
              <a:rPr lang="hu-HU" sz="3600" dirty="0"/>
              <a:t> nyugdíj visszavezetése csak részben és átmenetileg javítja a helyzetet.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/>
              <a:t>Reálbér</a:t>
            </a:r>
            <a:r>
              <a:rPr lang="hu-HU" sz="3600" dirty="0"/>
              <a:t>: a bér vásárlóértéke</a:t>
            </a:r>
          </a:p>
        </p:txBody>
      </p:sp>
    </p:spTree>
    <p:extLst>
      <p:ext uri="{BB962C8B-B14F-4D97-AF65-F5344CB8AC3E}">
        <p14:creationId xmlns:p14="http://schemas.microsoft.com/office/powerpoint/2010/main" val="23794846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F97702-FA10-41AD-A124-274EBCE0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274638"/>
            <a:ext cx="11850253" cy="1143000"/>
          </a:xfrm>
        </p:spPr>
        <p:txBody>
          <a:bodyPr/>
          <a:lstStyle/>
          <a:p>
            <a:r>
              <a:rPr lang="hu-HU" sz="3600" dirty="0"/>
              <a:t>Minél gyorsabb a reálbér-növekedés (0%, 2%, 4%), annál nagyobb a relatív nyugdíj-leértékelődés (80%, 55%, 38%)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9C9AAD-33A8-4021-B20B-F5F4A99B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3" y="1572491"/>
            <a:ext cx="10201231" cy="51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77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-téma">
  <a:themeElements>
    <a:clrScheme name="2_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Office-té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905</Words>
  <Application>Microsoft Office PowerPoint</Application>
  <PresentationFormat>Szélesvásznú</PresentationFormat>
  <Paragraphs>156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Consolas</vt:lpstr>
      <vt:lpstr>Helvetica</vt:lpstr>
      <vt:lpstr>Times New Roman</vt:lpstr>
      <vt:lpstr>Wingdings</vt:lpstr>
      <vt:lpstr>2_Office-téma</vt:lpstr>
      <vt:lpstr>PowerPoint-bemutató</vt:lpstr>
      <vt:lpstr>PowerPoint-bemutató</vt:lpstr>
      <vt:lpstr>PowerPoint-bemutató</vt:lpstr>
      <vt:lpstr>A nyugdíjkifizetések aránya a GDP-hez</vt:lpstr>
      <vt:lpstr>Nyugdíj/GDP hányad</vt:lpstr>
      <vt:lpstr>A nyugdíjkiadások súlya csökkent</vt:lpstr>
      <vt:lpstr>A nyugdíj/nettó bér arány</vt:lpstr>
      <vt:lpstr>A nyugdíj/bér arány változott</vt:lpstr>
      <vt:lpstr>Minél gyorsabb a reálbér-növekedés (0%, 2%, 4%), annál nagyobb a relatív nyugdíj-leértékelődés (80%, 55%, 38%)</vt:lpstr>
      <vt:lpstr>Nyugdíjegyenlőtlenségek növekedése</vt:lpstr>
      <vt:lpstr>PowerPoint-bemutató</vt:lpstr>
      <vt:lpstr>A nyugdíjnegyedek átlaga, eFt/hó </vt:lpstr>
      <vt:lpstr>A nyugdíjak relatív szórása nő</vt:lpstr>
      <vt:lpstr>Alacsonyabb nyugdíjak relatív csökkenése</vt:lpstr>
      <vt:lpstr>Hazai és külföldi élelmiszer-árindex</vt:lpstr>
      <vt:lpstr>Induló nyugdíjak robbanása</vt:lpstr>
      <vt:lpstr>Induló nyugdíjak alakulása: 2015-2022</vt:lpstr>
      <vt:lpstr>PowerPoint-bemutató</vt:lpstr>
      <vt:lpstr>1. A legalacsonyabb nyugdíjak egyszeri emelése</vt:lpstr>
      <vt:lpstr>2. A kisnyugdíjak infláció fölötti ideiglenes emelése</vt:lpstr>
      <vt:lpstr>Nyugdíjemelések</vt:lpstr>
      <vt:lpstr>3.a. Az induló nyugdíjak degressziójának növelése</vt:lpstr>
      <vt:lpstr>3.b. Fokozatosan szigorodó degresszió (egy lehetséges modell)</vt:lpstr>
      <vt:lpstr>3.c. Erősödő degresszió: a nettó bérhez képest</vt:lpstr>
      <vt:lpstr>4. A 13. havi nyugdíj kiegyenlítése</vt:lpstr>
      <vt:lpstr>Egységesítési nyereség/veszteség</vt:lpstr>
      <vt:lpstr>5. Egyéb javaslatok</vt:lpstr>
      <vt:lpstr>Memo: „nyugdíjas infláció”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Balint Magyar</dc:creator>
  <cp:lastModifiedBy>BÁLINT</cp:lastModifiedBy>
  <cp:revision>148</cp:revision>
  <dcterms:created xsi:type="dcterms:W3CDTF">2025-02-03T09:27:22Z</dcterms:created>
  <dcterms:modified xsi:type="dcterms:W3CDTF">2025-09-05T09:17:21Z</dcterms:modified>
</cp:coreProperties>
</file>