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83" r:id="rId4"/>
    <p:sldId id="257" r:id="rId5"/>
    <p:sldId id="282" r:id="rId6"/>
    <p:sldId id="28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77" r:id="rId24"/>
    <p:sldId id="281" r:id="rId25"/>
    <p:sldId id="279" r:id="rId26"/>
  </p:sldIdLst>
  <p:sldSz cx="12192000" cy="6858000"/>
  <p:notesSz cx="6858000" cy="9144000"/>
  <p:embeddedFontLs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M2GqfGJoZ1T8hvw2PmJAF68fs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042A27-2688-4452-8C07-0E2E0945AB3D}">
  <a:tblStyle styleId="{58042A27-2688-4452-8C07-0E2E0945AB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8" autoAdjust="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g&#337;%20M&#225;rton\Documents\Bolyai\Springer\adat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g&#337;%20M&#225;rton\Documents\Bolyai\Springer\adat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700" b="1" dirty="0"/>
              <a:t>Önkéntesség</a:t>
            </a:r>
            <a:r>
              <a:rPr lang="hu-HU" sz="1700" b="1" baseline="0" dirty="0"/>
              <a:t> f</a:t>
            </a:r>
            <a:r>
              <a:rPr lang="hu-HU" sz="1700" b="1" dirty="0"/>
              <a:t>ormális szervezetekben</a:t>
            </a:r>
            <a:r>
              <a:rPr lang="hu-HU" sz="1700" b="1" baseline="0" dirty="0"/>
              <a:t> </a:t>
            </a:r>
          </a:p>
          <a:p>
            <a:pPr algn="ctr">
              <a:defRPr/>
            </a:pPr>
            <a:r>
              <a:rPr lang="hu-HU" sz="1700" b="1" baseline="0" dirty="0"/>
              <a:t>(</a:t>
            </a:r>
            <a:r>
              <a:rPr lang="hu-HU" sz="1700" b="1" dirty="0"/>
              <a:t>2015, 2022</a:t>
            </a:r>
            <a:r>
              <a:rPr lang="hu-HU" sz="17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700" b="1" dirty="0"/>
              <a:t>Eurostat)</a:t>
            </a:r>
          </a:p>
        </c:rich>
      </c:tx>
      <c:layout>
        <c:manualLayout>
          <c:xMode val="edge"/>
          <c:yMode val="edge"/>
          <c:x val="6.5327080121323017E-2"/>
          <c:y val="2.50626566416040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'önkénteség összesen'!$F$1:$F$2</c:f>
              <c:strCache>
                <c:ptCount val="2"/>
                <c:pt idx="0">
                  <c:v>Formal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'önkénteség összesen'!$E$3:$E$10</c:f>
              <c:strCache>
                <c:ptCount val="8"/>
                <c:pt idx="0">
                  <c:v>Czechia</c:v>
                </c:pt>
                <c:pt idx="1">
                  <c:v>Bulgaria</c:v>
                </c:pt>
                <c:pt idx="2">
                  <c:v>Croatia</c:v>
                </c:pt>
                <c:pt idx="3">
                  <c:v>Hungary</c:v>
                </c:pt>
                <c:pt idx="4">
                  <c:v>Poland</c:v>
                </c:pt>
                <c:pt idx="5">
                  <c:v>Romania</c:v>
                </c:pt>
                <c:pt idx="6">
                  <c:v>Slovakia</c:v>
                </c:pt>
                <c:pt idx="7">
                  <c:v>Slovenia</c:v>
                </c:pt>
              </c:strCache>
            </c:strRef>
          </c:cat>
          <c:val>
            <c:numRef>
              <c:f>'önkénteség összesen'!$F$3:$F$10</c:f>
              <c:numCache>
                <c:formatCode>#,##0.##########</c:formatCode>
                <c:ptCount val="8"/>
                <c:pt idx="0">
                  <c:v>12.2</c:v>
                </c:pt>
                <c:pt idx="1">
                  <c:v>5.2</c:v>
                </c:pt>
                <c:pt idx="2">
                  <c:v>9.6999999999999993</c:v>
                </c:pt>
                <c:pt idx="3">
                  <c:v>6.9</c:v>
                </c:pt>
                <c:pt idx="4">
                  <c:v>13.8</c:v>
                </c:pt>
                <c:pt idx="5">
                  <c:v>3.2</c:v>
                </c:pt>
                <c:pt idx="6">
                  <c:v>8.3000000000000007</c:v>
                </c:pt>
                <c:pt idx="7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2-4AE5-90E6-3A02E984D87B}"/>
            </c:ext>
          </c:extLst>
        </c:ser>
        <c:ser>
          <c:idx val="1"/>
          <c:order val="1"/>
          <c:tx>
            <c:strRef>
              <c:f>'önkénteség összesen'!$G$1:$G$2</c:f>
              <c:strCache>
                <c:ptCount val="2"/>
                <c:pt idx="0">
                  <c:v>Formal</c:v>
                </c:pt>
                <c:pt idx="1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'önkénteség összesen'!$E$3:$E$10</c:f>
              <c:strCache>
                <c:ptCount val="8"/>
                <c:pt idx="0">
                  <c:v>Czechia</c:v>
                </c:pt>
                <c:pt idx="1">
                  <c:v>Bulgaria</c:v>
                </c:pt>
                <c:pt idx="2">
                  <c:v>Croatia</c:v>
                </c:pt>
                <c:pt idx="3">
                  <c:v>Hungary</c:v>
                </c:pt>
                <c:pt idx="4">
                  <c:v>Poland</c:v>
                </c:pt>
                <c:pt idx="5">
                  <c:v>Romania</c:v>
                </c:pt>
                <c:pt idx="6">
                  <c:v>Slovakia</c:v>
                </c:pt>
                <c:pt idx="7">
                  <c:v>Slovenia</c:v>
                </c:pt>
              </c:strCache>
            </c:strRef>
          </c:cat>
          <c:val>
            <c:numRef>
              <c:f>'önkénteség összesen'!$G$3:$G$10</c:f>
              <c:numCache>
                <c:formatCode>#,##0</c:formatCode>
                <c:ptCount val="8"/>
                <c:pt idx="0">
                  <c:v>10.199999999999999</c:v>
                </c:pt>
                <c:pt idx="1">
                  <c:v>3</c:v>
                </c:pt>
                <c:pt idx="2">
                  <c:v>8.8000000000000007</c:v>
                </c:pt>
                <c:pt idx="3">
                  <c:v>5.7</c:v>
                </c:pt>
                <c:pt idx="4">
                  <c:v>7.4</c:v>
                </c:pt>
                <c:pt idx="5">
                  <c:v>3.9</c:v>
                </c:pt>
                <c:pt idx="6">
                  <c:v>7.5</c:v>
                </c:pt>
                <c:pt idx="7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2-4AE5-90E6-3A02E984D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068256"/>
        <c:axId val="1526551504"/>
      </c:barChart>
      <c:catAx>
        <c:axId val="158506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26551504"/>
        <c:crosses val="autoZero"/>
        <c:auto val="1"/>
        <c:lblAlgn val="ctr"/>
        <c:lblOffset val="100"/>
        <c:noMultiLvlLbl val="0"/>
      </c:catAx>
      <c:valAx>
        <c:axId val="152655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8506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700" b="1" dirty="0"/>
              <a:t>Önkéntesség nem</a:t>
            </a:r>
            <a:r>
              <a:rPr lang="hu-HU" sz="1700" b="1" baseline="0" dirty="0"/>
              <a:t> formalizált közösségekben </a:t>
            </a:r>
          </a:p>
          <a:p>
            <a:pPr algn="ctr">
              <a:defRPr/>
            </a:pPr>
            <a:r>
              <a:rPr lang="hu-HU" sz="1700" b="1" baseline="0" dirty="0"/>
              <a:t>(</a:t>
            </a:r>
            <a:r>
              <a:rPr lang="hu-HU" sz="1700" b="1" dirty="0"/>
              <a:t>2015, 2022, Eurostat)</a:t>
            </a:r>
          </a:p>
        </c:rich>
      </c:tx>
      <c:layout>
        <c:manualLayout>
          <c:xMode val="edge"/>
          <c:yMode val="edge"/>
          <c:x val="0.22547425474254743"/>
          <c:y val="9.000117604786568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'önkénteség összesen'!$J$1:$J$2</c:f>
              <c:strCache>
                <c:ptCount val="2"/>
                <c:pt idx="0">
                  <c:v>Informal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'önkénteség összesen'!$I$3:$I$10</c:f>
              <c:strCache>
                <c:ptCount val="8"/>
                <c:pt idx="0">
                  <c:v>Czechia</c:v>
                </c:pt>
                <c:pt idx="1">
                  <c:v>Bulgaria</c:v>
                </c:pt>
                <c:pt idx="2">
                  <c:v>Croatia</c:v>
                </c:pt>
                <c:pt idx="3">
                  <c:v>Hungary</c:v>
                </c:pt>
                <c:pt idx="4">
                  <c:v>Poland</c:v>
                </c:pt>
                <c:pt idx="5">
                  <c:v>Romania</c:v>
                </c:pt>
                <c:pt idx="6">
                  <c:v>Slovakia</c:v>
                </c:pt>
                <c:pt idx="7">
                  <c:v>Slovenia</c:v>
                </c:pt>
              </c:strCache>
            </c:strRef>
          </c:cat>
          <c:val>
            <c:numRef>
              <c:f>'önkénteség összesen'!$J$3:$J$10</c:f>
              <c:numCache>
                <c:formatCode>#,##0.##########</c:formatCode>
                <c:ptCount val="8"/>
                <c:pt idx="0">
                  <c:v>16.600000000000001</c:v>
                </c:pt>
                <c:pt idx="1">
                  <c:v>6.3</c:v>
                </c:pt>
                <c:pt idx="2">
                  <c:v>17.2</c:v>
                </c:pt>
                <c:pt idx="3">
                  <c:v>7.8</c:v>
                </c:pt>
                <c:pt idx="4">
                  <c:v>50.6</c:v>
                </c:pt>
                <c:pt idx="5">
                  <c:v>3.2</c:v>
                </c:pt>
                <c:pt idx="6">
                  <c:v>18.8</c:v>
                </c:pt>
                <c:pt idx="7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7-4F63-9D18-2DDCF3317EB9}"/>
            </c:ext>
          </c:extLst>
        </c:ser>
        <c:ser>
          <c:idx val="1"/>
          <c:order val="1"/>
          <c:tx>
            <c:strRef>
              <c:f>'önkénteség összesen'!$K$1:$K$2</c:f>
              <c:strCache>
                <c:ptCount val="2"/>
                <c:pt idx="0">
                  <c:v>Informal</c:v>
                </c:pt>
                <c:pt idx="1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'önkénteség összesen'!$I$3:$I$10</c:f>
              <c:strCache>
                <c:ptCount val="8"/>
                <c:pt idx="0">
                  <c:v>Czechia</c:v>
                </c:pt>
                <c:pt idx="1">
                  <c:v>Bulgaria</c:v>
                </c:pt>
                <c:pt idx="2">
                  <c:v>Croatia</c:v>
                </c:pt>
                <c:pt idx="3">
                  <c:v>Hungary</c:v>
                </c:pt>
                <c:pt idx="4">
                  <c:v>Poland</c:v>
                </c:pt>
                <c:pt idx="5">
                  <c:v>Romania</c:v>
                </c:pt>
                <c:pt idx="6">
                  <c:v>Slovakia</c:v>
                </c:pt>
                <c:pt idx="7">
                  <c:v>Slovenia</c:v>
                </c:pt>
              </c:strCache>
            </c:strRef>
          </c:cat>
          <c:val>
            <c:numRef>
              <c:f>'önkénteség összesen'!$K$3:$K$10</c:f>
              <c:numCache>
                <c:formatCode>#,##0</c:formatCode>
                <c:ptCount val="8"/>
                <c:pt idx="0">
                  <c:v>12</c:v>
                </c:pt>
                <c:pt idx="1">
                  <c:v>2.4</c:v>
                </c:pt>
                <c:pt idx="2">
                  <c:v>9.1</c:v>
                </c:pt>
                <c:pt idx="3">
                  <c:v>10.1</c:v>
                </c:pt>
                <c:pt idx="4">
                  <c:v>22.1</c:v>
                </c:pt>
                <c:pt idx="5">
                  <c:v>4.2</c:v>
                </c:pt>
                <c:pt idx="6">
                  <c:v>10.6</c:v>
                </c:pt>
                <c:pt idx="7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87-4F63-9D18-2DDCF3317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7624976"/>
        <c:axId val="1593124064"/>
      </c:barChart>
      <c:catAx>
        <c:axId val="150762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3124064"/>
        <c:crosses val="autoZero"/>
        <c:auto val="1"/>
        <c:lblAlgn val="ctr"/>
        <c:lblOffset val="100"/>
        <c:noMultiLvlLbl val="0"/>
      </c:catAx>
      <c:valAx>
        <c:axId val="15931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0762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621bcb4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4621bcb46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4621bcb46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621bcb46c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4621bcb46c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34621bcb46c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621bcb46c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621bcb46c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34621bcb46c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621bcb4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4621bcb46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4621bcb46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225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4621bcb46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4621bcb46c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34621bcb46c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621bcb46c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621bcb46c_1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4621bcb46c_1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50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6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71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Open Sans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ím és tartalom">
  <p:cSld name="1_Cím és tartalo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4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5" name="Google Shape;145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4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ím és tartalom">
  <p:cSld name="1_Cím és tartalom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ím és tartalom">
  <p:cSld name="2_Cím és tartalom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Open Sans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Open Sans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>
            <a:spLocks noGrp="1"/>
          </p:cNvSpPr>
          <p:nvPr>
            <p:ph type="body" idx="1"/>
          </p:nvPr>
        </p:nvSpPr>
        <p:spPr>
          <a:xfrm>
            <a:off x="609600" y="2867747"/>
            <a:ext cx="10972800" cy="3219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endParaRPr b="1"/>
          </a:p>
          <a:p>
            <a:pPr marL="457189" lvl="0" indent="-18623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endParaRPr/>
          </a:p>
        </p:txBody>
      </p:sp>
      <p:sp>
        <p:nvSpPr>
          <p:cNvPr id="167" name="Google Shape;167;p1"/>
          <p:cNvSpPr txBox="1">
            <a:spLocks noGrp="1"/>
          </p:cNvSpPr>
          <p:nvPr>
            <p:ph type="title"/>
          </p:nvPr>
        </p:nvSpPr>
        <p:spPr>
          <a:xfrm>
            <a:off x="166255" y="71120"/>
            <a:ext cx="12025745" cy="678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3600"/>
              </a:spcAft>
              <a:buClr>
                <a:schemeClr val="dk1"/>
              </a:buClr>
              <a:buSzPct val="98858"/>
              <a:buFont typeface="Open Sans"/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Hány évünk van hátra a civil világvégéig?</a:t>
            </a:r>
            <a:br>
              <a:rPr lang="hu-H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4400" b="0" i="1" dirty="0">
                <a:solidFill>
                  <a:schemeClr val="accent6">
                    <a:lumMod val="50000"/>
                  </a:schemeClr>
                </a:solidFill>
              </a:rPr>
              <a:t>Jogkorlátozás a civil társadalmon keresztül</a:t>
            </a:r>
            <a:br>
              <a:rPr lang="hu-HU" sz="4400" b="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4400" b="0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4400" b="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4400" dirty="0">
                <a:solidFill>
                  <a:schemeClr val="accent6">
                    <a:lumMod val="50000"/>
                  </a:schemeClr>
                </a:solidFill>
              </a:rPr>
              <a:t>(vitaanyag)</a:t>
            </a:r>
            <a:r>
              <a:rPr lang="hu-HU" sz="4400" b="0" i="1" dirty="0"/>
              <a:t/>
            </a:r>
            <a:br>
              <a:rPr lang="hu-HU" sz="4400" b="0" i="1" dirty="0"/>
            </a:br>
            <a:endParaRPr sz="4400" b="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title"/>
          </p:nvPr>
        </p:nvSpPr>
        <p:spPr>
          <a:xfrm>
            <a:off x="304800" y="883697"/>
            <a:ext cx="11582399" cy="7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hu-HU" sz="5300" b="1" dirty="0"/>
              <a:t>2017. évi LXXVI. törvény </a:t>
            </a:r>
            <a:br>
              <a:rPr lang="hu-HU" sz="5300" b="1" dirty="0"/>
            </a:br>
            <a:r>
              <a:rPr lang="hu-HU" sz="5300" i="1" dirty="0"/>
              <a:t>a külföldről támogatott szervezetek átláthatóságáról</a:t>
            </a:r>
            <a:endParaRPr i="1" dirty="0"/>
          </a:p>
        </p:txBody>
      </p:sp>
      <p:sp>
        <p:nvSpPr>
          <p:cNvPr id="216" name="Google Shape;216;p8"/>
          <p:cNvSpPr txBox="1"/>
          <p:nvPr/>
        </p:nvSpPr>
        <p:spPr>
          <a:xfrm>
            <a:off x="304800" y="2766442"/>
            <a:ext cx="11656291" cy="409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5715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Kire vonatkozik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külföldről támogatott szervezetek (pl.: EU)</a:t>
            </a:r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Milyen jogot korlátoz: önrendelkezés (regisztrációs kötelezettség)</a:t>
            </a:r>
            <a:endParaRPr sz="3600"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ezzel a probléma: meg is bélyegez</a:t>
            </a:r>
            <a:endParaRPr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élda: Emberség Erejével Alapítvány</a:t>
            </a:r>
            <a:endParaRPr dirty="0"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endParaRPr sz="42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304800" y="883697"/>
            <a:ext cx="11582399" cy="7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hu-HU" sz="5300" b="1" dirty="0"/>
              <a:t>2018 évi LXXV. törvény – STOP Soros</a:t>
            </a:r>
            <a:endParaRPr dirty="0"/>
          </a:p>
        </p:txBody>
      </p:sp>
      <p:sp>
        <p:nvSpPr>
          <p:cNvPr id="223" name="Google Shape;223;p9"/>
          <p:cNvSpPr txBox="1"/>
          <p:nvPr/>
        </p:nvSpPr>
        <p:spPr>
          <a:xfrm>
            <a:off x="304800" y="2089720"/>
            <a:ext cx="1165629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Kire vonatkozik: egyes (pl.: migrációs tevékenységet folytató) civil szervezetek </a:t>
            </a:r>
            <a:endParaRPr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Milyen jogot korlátoz: öntevékenység</a:t>
            </a:r>
            <a:endParaRPr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ezzel a probléma: szólásszabadság korlátozása</a:t>
            </a:r>
            <a:endParaRPr dirty="0"/>
          </a:p>
          <a:p>
            <a:pPr marL="571500" marR="0" lvl="0" indent="-571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élda: OSI, Center of American </a:t>
            </a:r>
            <a:r>
              <a:rPr lang="hu-HU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u-HU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Trust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Civil Society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endParaRPr sz="42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>
            <a:spLocks noGrp="1"/>
          </p:cNvSpPr>
          <p:nvPr>
            <p:ph type="title"/>
          </p:nvPr>
        </p:nvSpPr>
        <p:spPr>
          <a:xfrm>
            <a:off x="304800" y="883697"/>
            <a:ext cx="11582399" cy="7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hu-HU" sz="5300" b="1" dirty="0"/>
              <a:t>2021. évi XLIX. törvény </a:t>
            </a:r>
            <a:endParaRPr dirty="0"/>
          </a:p>
        </p:txBody>
      </p:sp>
      <p:sp>
        <p:nvSpPr>
          <p:cNvPr id="230" name="Google Shape;230;p10"/>
          <p:cNvSpPr txBox="1"/>
          <p:nvPr/>
        </p:nvSpPr>
        <p:spPr>
          <a:xfrm>
            <a:off x="304800" y="2089720"/>
            <a:ext cx="1165629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5715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Kire vonatkozik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a közélet befolyásolására alkalmas tevékenységet végző civil szervezetek</a:t>
            </a:r>
            <a:endParaRPr lang="hu-HU" sz="3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Milyen jogot korlátoz: önrendelkezés, közéleti aktivitás</a:t>
            </a:r>
            <a:endParaRPr sz="3600"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ezzel a probléma: szekírozás</a:t>
            </a:r>
            <a:endParaRPr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Példa: 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Amnesty International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endParaRPr sz="42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>
            <a:spLocks noGrp="1"/>
          </p:cNvSpPr>
          <p:nvPr>
            <p:ph type="title"/>
          </p:nvPr>
        </p:nvSpPr>
        <p:spPr>
          <a:xfrm>
            <a:off x="304800" y="883697"/>
            <a:ext cx="11582399" cy="7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hu-HU" sz="5300" b="1" dirty="0"/>
              <a:t>2021. évi LXXIX. törvény</a:t>
            </a:r>
            <a:endParaRPr dirty="0"/>
          </a:p>
        </p:txBody>
      </p:sp>
      <p:sp>
        <p:nvSpPr>
          <p:cNvPr id="237" name="Google Shape;237;p11"/>
          <p:cNvSpPr txBox="1"/>
          <p:nvPr/>
        </p:nvSpPr>
        <p:spPr>
          <a:xfrm>
            <a:off x="304800" y="2089720"/>
            <a:ext cx="1165629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Kire vonatkozik: civil szervezetek</a:t>
            </a:r>
            <a:endParaRPr dirty="0"/>
          </a:p>
          <a:p>
            <a:pPr marL="571500" indent="-571500">
              <a:spcBef>
                <a:spcPts val="720"/>
              </a:spcBef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Milyen jogot 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korlátoz: öntevékenység </a:t>
            </a:r>
            <a:endParaRPr lang="hu-HU" sz="3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571500" lvl="0" indent="-571500">
              <a:spcBef>
                <a:spcPts val="720"/>
              </a:spcBef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ezzel a probléma: 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összemossa a pedofíliát a homoszexualitással</a:t>
            </a:r>
            <a:endParaRPr sz="3600"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Példa: Kék P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lapítvány</a:t>
            </a:r>
            <a:endParaRPr dirty="0"/>
          </a:p>
          <a:p>
            <a:pPr marL="0" marR="0" lvl="0" indent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endParaRPr sz="42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 txBox="1">
            <a:spLocks noGrp="1"/>
          </p:cNvSpPr>
          <p:nvPr>
            <p:ph type="title"/>
          </p:nvPr>
        </p:nvSpPr>
        <p:spPr>
          <a:xfrm>
            <a:off x="304800" y="883697"/>
            <a:ext cx="11582399" cy="7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hu-HU" sz="5300" b="1" dirty="0"/>
              <a:t>2023. évi LXXXVIII. törvény a szuverenitásvédelemről (és az SZH jelentések) </a:t>
            </a:r>
            <a:endParaRPr dirty="0"/>
          </a:p>
        </p:txBody>
      </p:sp>
      <p:sp>
        <p:nvSpPr>
          <p:cNvPr id="244" name="Google Shape;244;p12"/>
          <p:cNvSpPr txBox="1"/>
          <p:nvPr/>
        </p:nvSpPr>
        <p:spPr>
          <a:xfrm>
            <a:off x="267854" y="3019425"/>
            <a:ext cx="11656291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71500" indent="-5715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Kire vonatkozik: bárkire (szintlépés!)</a:t>
            </a:r>
            <a:endParaRPr lang="hu-HU" sz="3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571500" indent="-571500">
              <a:spcBef>
                <a:spcPts val="720"/>
              </a:spcBef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Milyen jogot korlátoz: civilek a szuverenitás ellenségei</a:t>
            </a:r>
            <a:endParaRPr lang="hu-HU" sz="3600"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ezzel a probléma: megbélyegez, ellehetetlenít</a:t>
            </a:r>
            <a:endParaRPr lang="hu-HU" sz="3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Példa: 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Göd-ért Környezetvédelmi és Városvédő Egyesület, </a:t>
            </a:r>
            <a:r>
              <a:rPr lang="hu-HU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Giczey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Péter külön fejezet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endParaRPr sz="42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title"/>
          </p:nvPr>
        </p:nvSpPr>
        <p:spPr>
          <a:xfrm>
            <a:off x="304800" y="883697"/>
            <a:ext cx="11582399" cy="7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hu-HU" sz="5300" b="1"/>
              <a:t>Alkotmánymódosítás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304800" y="2089720"/>
            <a:ext cx="1165629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Kire vonatkozik: mindenkire (újabb 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szintlépés!) </a:t>
            </a:r>
          </a:p>
          <a:p>
            <a:pPr marL="571500" lvl="0" indent="-5715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Milyen jogot korlátoz: 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gyülekezési jog korlátozása </a:t>
            </a:r>
            <a:endParaRPr lang="hu-HU" sz="3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ezzel a probléma: álságos, a </a:t>
            </a:r>
            <a:r>
              <a:rPr lang="hu-HU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Loveparade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félremagyarázása, önkényes</a:t>
            </a:r>
            <a:endParaRPr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 példa: </a:t>
            </a:r>
            <a:r>
              <a:rPr lang="hu-HU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Pride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endParaRPr sz="42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4621bcb46c_1_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 orosz minta</a:t>
            </a:r>
            <a:endParaRPr/>
          </a:p>
        </p:txBody>
      </p:sp>
      <p:sp>
        <p:nvSpPr>
          <p:cNvPr id="272" name="Google Shape;272;g34621bcb46c_1_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25450" algn="l" rtl="0">
              <a:spcBef>
                <a:spcPts val="360"/>
              </a:spcBef>
              <a:spcAft>
                <a:spcPts val="0"/>
              </a:spcAft>
              <a:buSzPts val="3100"/>
              <a:buChar char="●"/>
            </a:pPr>
            <a:r>
              <a:rPr lang="hu-HU" sz="3100" b="1"/>
              <a:t>2006 – NGO-törvény (alaptörvény módosítás)</a:t>
            </a:r>
            <a:endParaRPr sz="3100" b="1"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hu-HU" sz="3100"/>
              <a:t>Az NGO-k regisztrációjára és működésére vonatkozó szigorítások. Kötelező pénzügyi és tevékenységi jelentések, az igazságügyi minisztérium fokozott ellenőrzési joga, szankciók hiányosság esetén.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hu-HU" sz="3100" b="1"/>
              <a:t>2012 – Külföldi ügynök törvény</a:t>
            </a:r>
            <a:endParaRPr sz="3100" b="1"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hu-HU" sz="3100"/>
              <a:t>Olyan NGO-kra vonatkozik, amelyek politikai tevékenységet végeznek és külföldről finanszírozottak. „Foreign agent” megjelölés viselése, negyedéves pénzügyi jelentés, fél- és éves beszámolók, auditkötelezettség.</a:t>
            </a:r>
            <a:endParaRPr sz="3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621bcb46c_1_13"/>
          <p:cNvSpPr txBox="1">
            <a:spLocks noGrp="1"/>
          </p:cNvSpPr>
          <p:nvPr>
            <p:ph type="body" idx="1"/>
          </p:nvPr>
        </p:nvSpPr>
        <p:spPr>
          <a:xfrm>
            <a:off x="609600" y="213050"/>
            <a:ext cx="11380200" cy="656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25450" algn="l" rtl="0">
              <a:spcBef>
                <a:spcPts val="360"/>
              </a:spcBef>
              <a:spcAft>
                <a:spcPts val="0"/>
              </a:spcAft>
              <a:buSzPts val="3100"/>
              <a:buChar char="●"/>
            </a:pPr>
            <a:r>
              <a:rPr lang="hu-HU" sz="3100" b="1"/>
              <a:t>2015 – Nemkívánatos szervezetekről szóló törvény</a:t>
            </a:r>
            <a:endParaRPr sz="3100" b="1"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hu-HU" sz="3100"/>
              <a:t>Külföldi vagy nemzetközi szervezetek betiltása, ha „állambiztonságot fenyegetnek”. Bűncselekménynek számít velük való együttműködés, forrásfogadás, idézetmegosztás.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hu-HU" sz="3100" b="1"/>
              <a:t>2017 – Külföldi ügynök státusz kiterjesztése a médiára</a:t>
            </a:r>
            <a:endParaRPr sz="3100" b="1"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hu-HU" sz="3100"/>
              <a:t>Oroszország kiterjeszti a „külföldi ügynök” státuszt azokra a médiumokra, amelyek külföldi finanszírozásban részesülnek. Az első célpont: Voice of America, Radio Free Europe/Radio Liberty. 2021-ben a Memorial Human Rights Centre és Memorial International bezárása a „külföldi ügynök törvény megsértése” miatt.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hu-HU" sz="3100" b="1"/>
              <a:t>2019 – Magánszemélyek bevonása a „külföldi ügynök” státuszba</a:t>
            </a:r>
            <a:endParaRPr sz="3100" b="1"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hu-HU" sz="3100"/>
              <a:t>Egyéni aktivisták, újságírók, akár bloggerek is „külföldi ügynöknek” minősülhetnek.</a:t>
            </a:r>
            <a:endParaRPr sz="3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621bcb46c_1_20"/>
          <p:cNvSpPr txBox="1">
            <a:spLocks noGrp="1"/>
          </p:cNvSpPr>
          <p:nvPr>
            <p:ph type="body" idx="1"/>
          </p:nvPr>
        </p:nvSpPr>
        <p:spPr>
          <a:xfrm>
            <a:off x="609600" y="213050"/>
            <a:ext cx="11380200" cy="656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25450" algn="l" rtl="0">
              <a:spcBef>
                <a:spcPts val="360"/>
              </a:spcBef>
              <a:spcAft>
                <a:spcPts val="0"/>
              </a:spcAft>
              <a:buSzPts val="3100"/>
              <a:buChar char="●"/>
            </a:pPr>
            <a:r>
              <a:rPr lang="hu-HU" sz="3100" b="1"/>
              <a:t>2022 – Ukrajna elleni háború és civil szféra megtorlása</a:t>
            </a:r>
            <a:endParaRPr sz="3100" b="1"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hu-HU" sz="3100"/>
              <a:t>Civil és média szervezetek tömeges kriminalizálása, szigorúbb sajtótörvények, „dezinformáció” bűncselekményként kezelése.A DW irodájának bezárása, Meduza és más független médiumok „nemkívánatosként” való kijelölése.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hu-HU" sz="3100" b="1"/>
              <a:t>2023 – Coldriver kibertámadások civil szervezetek ellen</a:t>
            </a:r>
            <a:endParaRPr sz="3100" b="1"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hu-HU" sz="3100"/>
              <a:t>Az Access Now és Citizen Lab jelentése szerint orosz kiberügynökségek (pl. Coldriver/Star Blizzard) NGO-kat, újságírókat és diplomatákat céloztak meg spear-phishing támadásokkal.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hu-HU" sz="3100" b="1"/>
              <a:t>2024 – Több mint 200 szervezet „nemkívánatosként” listázva</a:t>
            </a:r>
            <a:endParaRPr sz="3100" b="1"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hu-HU" sz="3100"/>
              <a:t>Törvénymódosítások alapján már nemcsak NGO-kra, hanem bármely szervezeti formára alkalmazhatók. Újdonság: Már az idézetek megosztása vagy együttműködés is kriminalizálható.</a:t>
            </a:r>
            <a:endParaRPr sz="31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4621bcb46c_0_0"/>
          <p:cNvSpPr txBox="1">
            <a:spLocks noGrp="1"/>
          </p:cNvSpPr>
          <p:nvPr>
            <p:ph type="title"/>
          </p:nvPr>
        </p:nvSpPr>
        <p:spPr>
          <a:xfrm>
            <a:off x="609600" y="-135961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/>
              <a:t>Az orosz minta</a:t>
            </a:r>
            <a:endParaRPr/>
          </a:p>
        </p:txBody>
      </p:sp>
      <p:sp>
        <p:nvSpPr>
          <p:cNvPr id="304" name="Google Shape;304;g34621bcb46c_0_0"/>
          <p:cNvSpPr txBox="1"/>
          <p:nvPr/>
        </p:nvSpPr>
        <p:spPr>
          <a:xfrm>
            <a:off x="0" y="875675"/>
            <a:ext cx="11790000" cy="5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00">
                <a:solidFill>
                  <a:schemeClr val="dk1"/>
                </a:solidFill>
              </a:rPr>
              <a:t>A civil társadalom autonómiájának felszámolás Magyarországon – ahogyan Oroszországban is – fokozatosan zajlik. Az orosz tendenciák sorra jelentkeznek itthon is: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b="1">
                <a:solidFill>
                  <a:schemeClr val="dk1"/>
                </a:solidFill>
              </a:rPr>
              <a:t>Pénzügyi kivéreztetés:</a:t>
            </a:r>
            <a:r>
              <a:rPr lang="hu-HU" sz="2100">
                <a:solidFill>
                  <a:schemeClr val="dk1"/>
                </a:solidFill>
              </a:rPr>
              <a:t> a külföldi támogatások ellehetetlenítése, újabb átláthatósági és adatszolgáltatási kötelezettségek, a hazai források szűkítése vagy kormányzati lojalitáshoz kötése.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b="1">
                <a:solidFill>
                  <a:schemeClr val="dk1"/>
                </a:solidFill>
              </a:rPr>
              <a:t>Nyilvános működés ellehetetlenítése:</a:t>
            </a:r>
            <a:r>
              <a:rPr lang="hu-HU" sz="2100">
                <a:solidFill>
                  <a:schemeClr val="dk1"/>
                </a:solidFill>
              </a:rPr>
              <a:t> a rendezvények korlátozása, közterületi jelenlét akadályozása, nyilvános szereplések kriminalizálása vagy hatósági zaklatása.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b="1">
                <a:solidFill>
                  <a:schemeClr val="dk1"/>
                </a:solidFill>
              </a:rPr>
              <a:t>Adminisztratív és rendőri eljárások:</a:t>
            </a:r>
            <a:r>
              <a:rPr lang="hu-HU" sz="2100">
                <a:solidFill>
                  <a:schemeClr val="dk1"/>
                </a:solidFill>
              </a:rPr>
              <a:t> hatósági vizsgálatok, házkutatások, bírságolás, büntetőeljárások indítása.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b="1">
                <a:solidFill>
                  <a:schemeClr val="dk1"/>
                </a:solidFill>
              </a:rPr>
              <a:t>Társadalmi megbélyegzés:</a:t>
            </a:r>
            <a:r>
              <a:rPr lang="hu-HU" sz="2100">
                <a:solidFill>
                  <a:schemeClr val="dk1"/>
                </a:solidFill>
              </a:rPr>
              <a:t> a kormányzati narratíva továbbra is „idegen érdekek” kiszolgálóiként ábrázolja a civil szervezeteket.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b="1">
                <a:solidFill>
                  <a:schemeClr val="dk1"/>
                </a:solidFill>
              </a:rPr>
              <a:t>Kapcsolattartás kriminalizálása:</a:t>
            </a:r>
            <a:r>
              <a:rPr lang="hu-HU" sz="2100">
                <a:solidFill>
                  <a:schemeClr val="dk1"/>
                </a:solidFill>
              </a:rPr>
              <a:t> nemzetközi együttműködések, konferencia-részvétel vagy finanszírozás bűncselekménnyé nyilvánítása.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b="1">
                <a:solidFill>
                  <a:schemeClr val="dk1"/>
                </a:solidFill>
              </a:rPr>
              <a:t>Nemzetközi források elvágása: </a:t>
            </a:r>
            <a:r>
              <a:rPr lang="hu-HU" sz="2100">
                <a:solidFill>
                  <a:schemeClr val="dk1"/>
                </a:solidFill>
              </a:rPr>
              <a:t>akár pénzmosás-ellenes vagy „szuverenitásvédelmi” indokkal.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>
            <a:spLocks noGrp="1"/>
          </p:cNvSpPr>
          <p:nvPr>
            <p:ph type="title"/>
          </p:nvPr>
        </p:nvSpPr>
        <p:spPr>
          <a:xfrm>
            <a:off x="304800" y="883697"/>
            <a:ext cx="11582399" cy="7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858"/>
              <a:buFont typeface="Calibri"/>
              <a:buNone/>
            </a:pPr>
            <a:r>
              <a:rPr lang="hu-HU" b="1" dirty="0"/>
              <a:t>Áttekintés</a:t>
            </a:r>
            <a:br>
              <a:rPr lang="hu-HU" b="1" dirty="0"/>
            </a:br>
            <a:endParaRPr b="1" dirty="0"/>
          </a:p>
        </p:txBody>
      </p:sp>
      <p:sp>
        <p:nvSpPr>
          <p:cNvPr id="174" name="Google Shape;174;p2"/>
          <p:cNvSpPr txBox="1"/>
          <p:nvPr/>
        </p:nvSpPr>
        <p:spPr>
          <a:xfrm>
            <a:off x="304801" y="2089720"/>
            <a:ext cx="509587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Nonprofit szektor</a:t>
            </a:r>
            <a:endParaRPr lang="hu-HU"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Top-down 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Szervezet-bázisú 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Harmadik szektor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GDP hozzájárulás: </a:t>
            </a:r>
            <a:r>
              <a:rPr lang="hu-H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5% (magasabb, mint az EU-ban)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lang="hu-HU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74;p2">
            <a:extLst>
              <a:ext uri="{FF2B5EF4-FFF2-40B4-BE49-F238E27FC236}">
                <a16:creationId xmlns:a16="http://schemas.microsoft.com/office/drawing/2014/main" id="{87634618-9C98-F77A-8588-C8F0000CE29F}"/>
              </a:ext>
            </a:extLst>
          </p:cNvPr>
          <p:cNvSpPr txBox="1"/>
          <p:nvPr/>
        </p:nvSpPr>
        <p:spPr>
          <a:xfrm>
            <a:off x="6581776" y="2089720"/>
            <a:ext cx="5095874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társadalom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Bottom-up</a:t>
            </a:r>
            <a:endParaRPr lang="hu-HU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Magatartásforma, attitűd, habitus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Amitől élhető egy társadalom</a:t>
            </a: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11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621bcb46c_1_7"/>
          <p:cNvSpPr txBox="1">
            <a:spLocks noGrp="1"/>
          </p:cNvSpPr>
          <p:nvPr>
            <p:ph type="title"/>
          </p:nvPr>
        </p:nvSpPr>
        <p:spPr>
          <a:xfrm>
            <a:off x="609600" y="-246911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167"/>
              <a:t>Késleltetett másolás</a:t>
            </a:r>
            <a:endParaRPr sz="5167"/>
          </a:p>
        </p:txBody>
      </p:sp>
      <p:graphicFrame>
        <p:nvGraphicFramePr>
          <p:cNvPr id="291" name="Google Shape;291;g34621bcb46c_1_7"/>
          <p:cNvGraphicFramePr/>
          <p:nvPr>
            <p:extLst>
              <p:ext uri="{D42A27DB-BD31-4B8C-83A1-F6EECF244321}">
                <p14:modId xmlns:p14="http://schemas.microsoft.com/office/powerpoint/2010/main" val="66510984"/>
              </p:ext>
            </p:extLst>
          </p:nvPr>
        </p:nvGraphicFramePr>
        <p:xfrm>
          <a:off x="131325" y="710250"/>
          <a:ext cx="11929350" cy="6113206"/>
        </p:xfrm>
        <a:graphic>
          <a:graphicData uri="http://schemas.openxmlformats.org/drawingml/2006/table">
            <a:tbl>
              <a:tblPr>
                <a:noFill/>
                <a:tableStyleId>{58042A27-2688-4452-8C07-0E2E0945AB3D}</a:tableStyleId>
              </a:tblPr>
              <a:tblGrid>
                <a:gridCol w="209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1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 b="1" dirty="0"/>
                        <a:t>Oroszország</a:t>
                      </a:r>
                      <a:endParaRPr sz="1700" b="1" dirty="0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 b="1" dirty="0"/>
                        <a:t>Magyarország</a:t>
                      </a:r>
                      <a:endParaRPr sz="1700" b="1" dirty="0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/>
                        <a:t>Mi?</a:t>
                      </a:r>
                      <a:endParaRPr sz="15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/>
                        <a:t>Mikor?</a:t>
                      </a:r>
                      <a:endParaRPr sz="15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/>
                        <a:t>Célja?</a:t>
                      </a:r>
                      <a:endParaRPr sz="15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/>
                        <a:t>Mi?</a:t>
                      </a:r>
                      <a:endParaRPr sz="15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/>
                        <a:t>Mikor?</a:t>
                      </a:r>
                      <a:endParaRPr sz="15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/>
                        <a:t>Célja?</a:t>
                      </a:r>
                      <a:endParaRPr sz="15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NGO-törvény (FZ-18)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2006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Az NGO-k regisztrációjának, működésének és pénzügyi átláthatóságának teljes kontrollja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>
                          <a:solidFill>
                            <a:schemeClr val="dk1"/>
                          </a:solidFill>
                        </a:rPr>
                        <a:t>CLXXV civil törvény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>
                          <a:solidFill>
                            <a:schemeClr val="dk1"/>
                          </a:solidFill>
                        </a:rPr>
                        <a:t>2011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>
                          <a:solidFill>
                            <a:schemeClr val="dk1"/>
                          </a:solidFill>
                        </a:rPr>
                        <a:t>A civil finanszírozás átalakítása, független civilek kiszorítása a forráselosztásból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8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„Külföldi ügynök” törvény (121-FZ)</a:t>
                      </a:r>
                      <a:endParaRPr sz="1500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2012</a:t>
                      </a:r>
                      <a:endParaRPr sz="1500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Külföldi támogatású és politikai NGO-k megbélyegzése és társadalmi hiteltelenítése	</a:t>
                      </a:r>
                      <a:endParaRPr sz="15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2017. évi LXXVI. törvény a külföldről támogatott szervezetek átláthatóságáról</a:t>
                      </a:r>
                      <a:endParaRPr sz="1500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2017</a:t>
                      </a:r>
                      <a:endParaRPr sz="15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Az NGO-k megbélyegzése, külföldi pénzekkel dolgozó szervezetek bizalmatlanságba taszítása</a:t>
                      </a:r>
                      <a:endParaRPr sz="1500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8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„Stop Soros” törvénycsomag</a:t>
                      </a:r>
                      <a:endParaRPr sz="15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>
                          <a:solidFill>
                            <a:schemeClr val="dk1"/>
                          </a:solidFill>
                        </a:rPr>
                        <a:t>2018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A migrációval és jogvédelemmel foglalkozó szervezetek kriminalizálása</a:t>
                      </a:r>
                      <a:endParaRPr sz="15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8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„Nemkívánatos szervezetek” törvénye (129-FZ)</a:t>
                      </a:r>
                      <a:endParaRPr sz="1500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2015	</a:t>
                      </a:r>
                      <a:endParaRPr sz="1500"/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>
                          <a:solidFill>
                            <a:schemeClr val="dk1"/>
                          </a:solidFill>
                        </a:rPr>
                        <a:t>Bármely külföldi szervezet betiltható, ha veszélyesnek ítélik</a:t>
                      </a:r>
                      <a:endParaRPr sz="15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>
                          <a:solidFill>
                            <a:schemeClr val="dk1"/>
                          </a:solidFill>
                        </a:rPr>
                        <a:t>2021. évi XLIX. törvény </a:t>
                      </a:r>
                      <a:endParaRPr sz="1500"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500" dirty="0">
                          <a:solidFill>
                            <a:schemeClr val="dk1"/>
                          </a:solidFill>
                        </a:rPr>
                        <a:t>2021</a:t>
                      </a:r>
                      <a:endParaRPr sz="1500"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A közélet befolyásolására alkalmas tevékenységet végző civil szervezetek átláthatóságát célozza.</a:t>
                      </a:r>
                      <a:endParaRPr sz="1500"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8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2023. évi LXXXVIII. a szuverenitás-védelmi törvény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500" dirty="0">
                          <a:solidFill>
                            <a:schemeClr val="dk1"/>
                          </a:solidFill>
                        </a:rPr>
                        <a:t>2023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Szuverenitásvédelmi Hivatal felállítása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g34621bcb46c_1_60"/>
          <p:cNvGraphicFramePr/>
          <p:nvPr>
            <p:extLst>
              <p:ext uri="{D42A27DB-BD31-4B8C-83A1-F6EECF244321}">
                <p14:modId xmlns:p14="http://schemas.microsoft.com/office/powerpoint/2010/main" val="4141168464"/>
              </p:ext>
            </p:extLst>
          </p:nvPr>
        </p:nvGraphicFramePr>
        <p:xfrm>
          <a:off x="131325" y="99925"/>
          <a:ext cx="11929350" cy="3498075"/>
        </p:xfrm>
        <a:graphic>
          <a:graphicData uri="http://schemas.openxmlformats.org/drawingml/2006/table">
            <a:tbl>
              <a:tblPr>
                <a:noFill/>
                <a:tableStyleId>{58042A27-2688-4452-8C07-0E2E0945AB3D}</a:tableStyleId>
              </a:tblPr>
              <a:tblGrid>
                <a:gridCol w="198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6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 b="1" dirty="0"/>
                        <a:t>Oroszország</a:t>
                      </a:r>
                      <a:endParaRPr sz="1700" b="1" dirty="0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 b="1" dirty="0"/>
                        <a:t>Magyarország</a:t>
                      </a:r>
                      <a:endParaRPr sz="1700" b="1" dirty="0"/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/>
                        <a:t>Mi?</a:t>
                      </a:r>
                      <a:endParaRPr sz="15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/>
                        <a:t>Mikor?</a:t>
                      </a:r>
                      <a:endParaRPr sz="15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/>
                        <a:t>Célja?</a:t>
                      </a:r>
                      <a:endParaRPr sz="15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/>
                        <a:t>Mi?</a:t>
                      </a:r>
                      <a:endParaRPr sz="15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/>
                        <a:t>Mikor?</a:t>
                      </a:r>
                      <a:endParaRPr sz="15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/>
                        <a:t>Célja?</a:t>
                      </a:r>
                      <a:endParaRPr sz="15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Külföldi ügynök státusz kiterjesztése médiára (327-FZ)</a:t>
                      </a:r>
                      <a:endParaRPr sz="15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2017</a:t>
                      </a:r>
                      <a:endParaRPr sz="15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A független média is „külföldi ügynök”, jogi és presztízs szankciókkal	</a:t>
                      </a:r>
                      <a:endParaRPr sz="15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SZH-0353/2024</a:t>
                      </a:r>
                      <a:endParaRPr sz="15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500" dirty="0">
                          <a:solidFill>
                            <a:schemeClr val="dk1"/>
                          </a:solidFill>
                        </a:rPr>
                        <a:t>2024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A Szuverenitásvédelmi Hivatal jelentése: Az Átlátszó oknyomozó hírportál beállítása külföldi ügynöknek.</a:t>
                      </a:r>
                      <a:endParaRPr sz="15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Külföldi ügynök státusz kiterjesztése magánszemélyekre (426-FZ)	</a:t>
                      </a:r>
                      <a:endParaRPr sz="15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2019</a:t>
                      </a:r>
                      <a:endParaRPr sz="15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Aktivisták, kutatók, újságírók megfigyelése és megbélyegzése	</a:t>
                      </a:r>
                      <a:endParaRPr sz="15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/>
                        <a:t>SZH-104/2025</a:t>
                      </a:r>
                      <a:endParaRPr sz="15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500" dirty="0">
                          <a:solidFill>
                            <a:schemeClr val="dk1"/>
                          </a:solidFill>
                        </a:rPr>
                        <a:t>2025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dirty="0"/>
                        <a:t>A Szuverenitásvédelmi Hivatal a jelentésében már konkrét személyeket is megjelöl (</a:t>
                      </a:r>
                      <a:r>
                        <a:rPr lang="hu-HU" sz="1500" dirty="0" err="1"/>
                        <a:t>Giczey</a:t>
                      </a:r>
                      <a:r>
                        <a:rPr lang="hu-HU" sz="1500" dirty="0"/>
                        <a:t> Péter).</a:t>
                      </a:r>
                      <a:endParaRPr sz="1500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title"/>
          </p:nvPr>
        </p:nvSpPr>
        <p:spPr>
          <a:xfrm>
            <a:off x="143934" y="718818"/>
            <a:ext cx="11904133" cy="79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hu-HU" sz="5400" dirty="0">
                <a:latin typeface="Calibri"/>
                <a:ea typeface="Calibri"/>
                <a:cs typeface="Calibri"/>
                <a:sym typeface="Calibri"/>
              </a:rPr>
              <a:t>Hány év van hátra a (civil</a:t>
            </a:r>
            <a:r>
              <a:rPr lang="hu-HU" sz="5400">
                <a:latin typeface="Calibri"/>
                <a:ea typeface="Calibri"/>
                <a:cs typeface="Calibri"/>
                <a:sym typeface="Calibri"/>
              </a:rPr>
              <a:t>) világvégéig?</a:t>
            </a:r>
            <a:endParaRPr dirty="0"/>
          </a:p>
        </p:txBody>
      </p:sp>
      <p:sp>
        <p:nvSpPr>
          <p:cNvPr id="311" name="Google Shape;311;p17"/>
          <p:cNvSpPr txBox="1">
            <a:spLocks noGrp="1"/>
          </p:cNvSpPr>
          <p:nvPr>
            <p:ph type="body" idx="1"/>
          </p:nvPr>
        </p:nvSpPr>
        <p:spPr>
          <a:xfrm>
            <a:off x="624417" y="1976582"/>
            <a:ext cx="10943167" cy="44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3600" dirty="0">
                <a:solidFill>
                  <a:srgbClr val="FF0000"/>
                </a:solidFill>
              </a:rPr>
              <a:t>A törvények megszületésének különbsége 6,5±1,5 </a:t>
            </a:r>
            <a:r>
              <a:rPr lang="hu-HU" sz="3600" dirty="0" smtClean="0">
                <a:solidFill>
                  <a:srgbClr val="FF0000"/>
                </a:solidFill>
              </a:rPr>
              <a:t>év;</a:t>
            </a:r>
            <a:endParaRPr lang="hu-HU" sz="3600" dirty="0">
              <a:solidFill>
                <a:srgbClr val="FF0000"/>
              </a:solidFill>
            </a:endParaRPr>
          </a:p>
          <a:p>
            <a:pPr marL="571500" indent="-57150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3600" dirty="0">
                <a:solidFill>
                  <a:srgbClr val="FF0000"/>
                </a:solidFill>
              </a:rPr>
              <a:t>2021 a civil társadalom „fekete éve” Oroszországban (EU nyilatkozat, 2022); </a:t>
            </a:r>
          </a:p>
          <a:p>
            <a:pPr marL="571500" indent="-57150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3600" dirty="0" smtClean="0">
                <a:solidFill>
                  <a:srgbClr val="FF0000"/>
                </a:solidFill>
              </a:rPr>
              <a:t>Szimbólum</a:t>
            </a:r>
            <a:r>
              <a:rPr lang="hu-HU" sz="3600" dirty="0">
                <a:solidFill>
                  <a:srgbClr val="FF0000"/>
                </a:solidFill>
              </a:rPr>
              <a:t>: </a:t>
            </a:r>
            <a:r>
              <a:rPr lang="hu-HU" sz="3600" dirty="0" err="1">
                <a:solidFill>
                  <a:srgbClr val="FF0000"/>
                </a:solidFill>
              </a:rPr>
              <a:t>Memorial</a:t>
            </a:r>
            <a:r>
              <a:rPr lang="hu-HU" sz="3600" dirty="0">
                <a:solidFill>
                  <a:srgbClr val="FF0000"/>
                </a:solidFill>
              </a:rPr>
              <a:t> emberjogi szervezet bírósági </a:t>
            </a:r>
            <a:r>
              <a:rPr lang="hu-HU" sz="3600" dirty="0" smtClean="0">
                <a:solidFill>
                  <a:srgbClr val="FF0000"/>
                </a:solidFill>
              </a:rPr>
              <a:t>betiltása.</a:t>
            </a:r>
            <a:endParaRPr lang="hu-HU" sz="3600" dirty="0">
              <a:solidFill>
                <a:srgbClr val="FF0000"/>
              </a:solidFill>
            </a:endParaRPr>
          </a:p>
          <a:p>
            <a:pPr marL="571500" indent="-571500">
              <a:spcBef>
                <a:spcPts val="0"/>
              </a:spcBef>
              <a:buClr>
                <a:srgbClr val="4D7C84"/>
              </a:buClr>
              <a:buSzPts val="3600"/>
            </a:pPr>
            <a:endParaRPr lang="hu-HU" sz="36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r>
              <a:rPr lang="hu-HU" sz="3600" b="1" dirty="0">
                <a:solidFill>
                  <a:srgbClr val="FF0000"/>
                </a:solidFill>
              </a:rPr>
              <a:t>2026-2029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C84"/>
              </a:buClr>
              <a:buSzPts val="3600"/>
              <a:buNone/>
            </a:pPr>
            <a:endParaRPr lang="hu-HU" sz="3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C84"/>
              </a:buClr>
              <a:buSzPts val="3600"/>
              <a:buNone/>
            </a:pPr>
            <a:endParaRPr lang="hu-HU" sz="3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C84"/>
              </a:buClr>
              <a:buSzPts val="3600"/>
              <a:buNone/>
            </a:pPr>
            <a:endParaRPr sz="3600" b="1" dirty="0"/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Clr>
                <a:srgbClr val="4D7C84"/>
              </a:buClr>
              <a:buSzPts val="2400"/>
              <a:buNone/>
            </a:pPr>
            <a:endParaRPr sz="2400" b="1" dirty="0"/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Clr>
                <a:srgbClr val="4D7C84"/>
              </a:buClr>
              <a:buSzPts val="2400"/>
              <a:buNone/>
            </a:pPr>
            <a:endParaRPr sz="2400" dirty="0">
              <a:solidFill>
                <a:srgbClr val="50412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title"/>
          </p:nvPr>
        </p:nvSpPr>
        <p:spPr>
          <a:xfrm>
            <a:off x="143934" y="718818"/>
            <a:ext cx="11904133" cy="79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hu-HU" sz="5400" dirty="0">
                <a:latin typeface="Calibri"/>
                <a:ea typeface="Calibri"/>
                <a:cs typeface="Calibri"/>
                <a:sym typeface="Calibri"/>
              </a:rPr>
              <a:t>Megakadályozható-e a világvége? </a:t>
            </a:r>
            <a:br>
              <a:rPr lang="hu-HU" sz="5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hu-HU" sz="5400" dirty="0">
                <a:latin typeface="Calibri"/>
                <a:ea typeface="Calibri"/>
                <a:cs typeface="Calibri"/>
                <a:sym typeface="Calibri"/>
              </a:rPr>
              <a:t>Mi a teendő?</a:t>
            </a:r>
            <a:endParaRPr dirty="0"/>
          </a:p>
        </p:txBody>
      </p:sp>
      <p:sp>
        <p:nvSpPr>
          <p:cNvPr id="311" name="Google Shape;311;p17"/>
          <p:cNvSpPr txBox="1">
            <a:spLocks noGrp="1"/>
          </p:cNvSpPr>
          <p:nvPr>
            <p:ph type="body" idx="1"/>
          </p:nvPr>
        </p:nvSpPr>
        <p:spPr>
          <a:xfrm>
            <a:off x="624417" y="2133600"/>
            <a:ext cx="10943167" cy="430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3600" dirty="0">
                <a:solidFill>
                  <a:srgbClr val="FF0000"/>
                </a:solidFill>
              </a:rPr>
              <a:t>Rövid távon nem: agyonfinanszírozott, beágyazott, nagy </a:t>
            </a:r>
            <a:r>
              <a:rPr lang="hu-HU" sz="3600" dirty="0" err="1">
                <a:solidFill>
                  <a:srgbClr val="FF0000"/>
                </a:solidFill>
              </a:rPr>
              <a:t>médiaelérésű</a:t>
            </a:r>
            <a:r>
              <a:rPr lang="hu-HU" sz="3600" dirty="0">
                <a:solidFill>
                  <a:srgbClr val="FF0000"/>
                </a:solidFill>
              </a:rPr>
              <a:t> GO-NGO-k (pl.: CÖF) és társutasok</a:t>
            </a:r>
          </a:p>
          <a:p>
            <a:pPr marL="571500" indent="-57150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3600" dirty="0">
                <a:solidFill>
                  <a:srgbClr val="FF0000"/>
                </a:solidFill>
              </a:rPr>
              <a:t>Hosszabb távon: </a:t>
            </a:r>
          </a:p>
          <a:p>
            <a:pPr marL="1028700" lvl="1" indent="-571500">
              <a:spcBef>
                <a:spcPts val="0"/>
              </a:spcBef>
              <a:buClr>
                <a:srgbClr val="4D7C84"/>
              </a:buClr>
              <a:buSzPts val="3600"/>
              <a:buFont typeface="Courier New" panose="02070309020205020404" pitchFamily="49" charset="0"/>
              <a:buChar char="o"/>
            </a:pPr>
            <a:r>
              <a:rPr lang="hu-HU" sz="3066" dirty="0">
                <a:solidFill>
                  <a:srgbClr val="FF0000"/>
                </a:solidFill>
              </a:rPr>
              <a:t>szimbolikus gesztusok: NCTA, Soros</a:t>
            </a:r>
          </a:p>
          <a:p>
            <a:pPr marL="1028700" lvl="1" indent="-571500">
              <a:spcBef>
                <a:spcPts val="0"/>
              </a:spcBef>
              <a:buClr>
                <a:srgbClr val="4D7C84"/>
              </a:buClr>
              <a:buSzPts val="3600"/>
              <a:buFont typeface="Courier New" panose="02070309020205020404" pitchFamily="49" charset="0"/>
              <a:buChar char="o"/>
            </a:pPr>
            <a:r>
              <a:rPr lang="hu-HU" sz="3066" dirty="0">
                <a:solidFill>
                  <a:srgbClr val="FF0000"/>
                </a:solidFill>
              </a:rPr>
              <a:t>törvénymódosítások (új civil törvény-újraszabályozott közhasznúság; megfontolandó </a:t>
            </a:r>
            <a:r>
              <a:rPr lang="hu-HU" sz="3066" dirty="0" err="1">
                <a:solidFill>
                  <a:srgbClr val="FF0000"/>
                </a:solidFill>
              </a:rPr>
              <a:t>újraregisztráció</a:t>
            </a:r>
            <a:r>
              <a:rPr lang="hu-HU" sz="3066" dirty="0">
                <a:solidFill>
                  <a:srgbClr val="FF0000"/>
                </a:solidFill>
              </a:rPr>
              <a:t>)</a:t>
            </a:r>
          </a:p>
          <a:p>
            <a:pPr marL="1028700" lvl="1" indent="-571500">
              <a:spcBef>
                <a:spcPts val="0"/>
              </a:spcBef>
              <a:buClr>
                <a:srgbClr val="4D7C84"/>
              </a:buClr>
              <a:buSzPts val="3600"/>
              <a:buFont typeface="Courier New" panose="02070309020205020404" pitchFamily="49" charset="0"/>
              <a:buChar char="o"/>
            </a:pPr>
            <a:r>
              <a:rPr lang="hu-HU" sz="3066" dirty="0">
                <a:solidFill>
                  <a:srgbClr val="FF0000"/>
                </a:solidFill>
              </a:rPr>
              <a:t>A civil finanszírozás teljes átalakítása (</a:t>
            </a:r>
            <a:r>
              <a:rPr lang="hu-HU" sz="3066" dirty="0" err="1">
                <a:solidFill>
                  <a:srgbClr val="FF0000"/>
                </a:solidFill>
              </a:rPr>
              <a:t>újrastukturált</a:t>
            </a:r>
            <a:r>
              <a:rPr lang="hu-HU" sz="3066" dirty="0">
                <a:solidFill>
                  <a:srgbClr val="FF0000"/>
                </a:solidFill>
              </a:rPr>
              <a:t>, decentralizált forrásbővítés)</a:t>
            </a:r>
          </a:p>
          <a:p>
            <a:pPr marL="1028700" lvl="1" indent="-571500">
              <a:spcBef>
                <a:spcPts val="0"/>
              </a:spcBef>
              <a:buClr>
                <a:srgbClr val="4D7C84"/>
              </a:buClr>
              <a:buSzPts val="3600"/>
              <a:buFont typeface="Courier New" panose="02070309020205020404" pitchFamily="49" charset="0"/>
              <a:buChar char="o"/>
            </a:pPr>
            <a:r>
              <a:rPr lang="hu-HU" sz="3066" dirty="0">
                <a:solidFill>
                  <a:srgbClr val="FF0000"/>
                </a:solidFill>
              </a:rPr>
              <a:t>Idő, idő, idő – türelem</a:t>
            </a:r>
          </a:p>
          <a:p>
            <a:pPr marL="571500" indent="-571500">
              <a:spcBef>
                <a:spcPts val="0"/>
              </a:spcBef>
              <a:buClr>
                <a:srgbClr val="4D7C84"/>
              </a:buClr>
              <a:buSzPts val="3600"/>
            </a:pPr>
            <a:endParaRPr lang="hu-HU" sz="3600" dirty="0">
              <a:solidFill>
                <a:srgbClr val="FF0000"/>
              </a:solidFill>
            </a:endParaRPr>
          </a:p>
          <a:p>
            <a:pPr marL="571500" indent="-571500">
              <a:spcBef>
                <a:spcPts val="0"/>
              </a:spcBef>
              <a:buClr>
                <a:srgbClr val="4D7C84"/>
              </a:buClr>
              <a:buSzPts val="3600"/>
            </a:pPr>
            <a:endParaRPr lang="hu-HU" sz="3600" dirty="0">
              <a:solidFill>
                <a:srgbClr val="FF0000"/>
              </a:solidFill>
            </a:endParaRPr>
          </a:p>
          <a:p>
            <a:pPr marL="571500" indent="-571500">
              <a:spcBef>
                <a:spcPts val="0"/>
              </a:spcBef>
              <a:buClr>
                <a:srgbClr val="4D7C84"/>
              </a:buClr>
              <a:buSzPts val="3600"/>
            </a:pPr>
            <a:endParaRPr lang="hu-HU" sz="36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endParaRPr lang="hu-HU" sz="3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C84"/>
              </a:buClr>
              <a:buSzPts val="3600"/>
              <a:buNone/>
            </a:pPr>
            <a:endParaRPr lang="hu-HU" sz="3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C84"/>
              </a:buClr>
              <a:buSzPts val="3600"/>
              <a:buNone/>
            </a:pPr>
            <a:endParaRPr lang="hu-HU" sz="3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C84"/>
              </a:buClr>
              <a:buSzPts val="3600"/>
              <a:buNone/>
            </a:pPr>
            <a:endParaRPr sz="3600" b="1" dirty="0"/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Clr>
                <a:srgbClr val="4D7C84"/>
              </a:buClr>
              <a:buSzPts val="2400"/>
              <a:buNone/>
            </a:pPr>
            <a:endParaRPr sz="2400" b="1" dirty="0"/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Clr>
                <a:srgbClr val="4D7C84"/>
              </a:buClr>
              <a:buSzPts val="2400"/>
              <a:buNone/>
            </a:pPr>
            <a:endParaRPr sz="2400" dirty="0">
              <a:solidFill>
                <a:srgbClr val="504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47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>
            <a:spLocks noGrp="1"/>
          </p:cNvSpPr>
          <p:nvPr>
            <p:ph type="body" idx="1"/>
          </p:nvPr>
        </p:nvSpPr>
        <p:spPr>
          <a:xfrm>
            <a:off x="360209" y="5267037"/>
            <a:ext cx="11600873" cy="125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000"/>
              <a:buNone/>
            </a:pPr>
            <a:r>
              <a:rPr lang="hu-HU" sz="2800" b="1" dirty="0">
                <a:sym typeface="Calibri"/>
              </a:rPr>
              <a:t>Összeállította: Nagy C. </a:t>
            </a:r>
            <a:r>
              <a:rPr lang="hu-H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Ádám</a:t>
            </a:r>
            <a:r>
              <a:rPr lang="hu-H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2800" dirty="0" smtClean="0">
                <a:solidFill>
                  <a:srgbClr val="5E5E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adam@nagydr.hu)</a:t>
            </a:r>
            <a:endParaRPr lang="hu-HU" sz="2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-HU" sz="2800" b="1" dirty="0"/>
              <a:t> </a:t>
            </a:r>
            <a:r>
              <a:rPr lang="hu-HU" sz="2800" b="1" dirty="0" smtClean="0"/>
              <a:t>                          </a:t>
            </a:r>
            <a:r>
              <a:rPr lang="hu-HU" sz="2800" b="1" dirty="0" err="1" smtClean="0">
                <a:sym typeface="Calibri"/>
              </a:rPr>
              <a:t>Szalóki</a:t>
            </a:r>
            <a:r>
              <a:rPr lang="hu-HU" sz="2800" b="1" dirty="0" smtClean="0">
                <a:sym typeface="Calibri"/>
              </a:rPr>
              <a:t> Viktor 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>
            <a:spLocks noGrp="1"/>
          </p:cNvSpPr>
          <p:nvPr>
            <p:ph type="title"/>
          </p:nvPr>
        </p:nvSpPr>
        <p:spPr>
          <a:xfrm>
            <a:off x="304800" y="883697"/>
            <a:ext cx="11582399" cy="7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858"/>
              <a:buFont typeface="Calibri"/>
              <a:buNone/>
            </a:pPr>
            <a:r>
              <a:rPr lang="hu-HU" b="1"/>
              <a:t>A civil világ és a NER filozófia összeegyeztethetetlensége</a:t>
            </a:r>
            <a:br>
              <a:rPr lang="hu-HU" b="1"/>
            </a:br>
            <a:endParaRPr b="1"/>
          </a:p>
        </p:txBody>
      </p:sp>
      <p:sp>
        <p:nvSpPr>
          <p:cNvPr id="174" name="Google Shape;174;p2"/>
          <p:cNvSpPr txBox="1"/>
          <p:nvPr/>
        </p:nvSpPr>
        <p:spPr>
          <a:xfrm>
            <a:off x="304801" y="2089720"/>
            <a:ext cx="474427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társadalom</a:t>
            </a:r>
          </a:p>
          <a:p>
            <a:pPr lvl="0">
              <a:buClr>
                <a:schemeClr val="dk1"/>
              </a:buClr>
              <a:buSzPts val="3600"/>
            </a:pP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3600"/>
            </a:pPr>
            <a:r>
              <a:rPr lang="hu-HU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Ethosz</a:t>
            </a: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</a:p>
          <a:p>
            <a:pPr marL="342900" lvl="0" indent="-3429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állam és a profitszektor által el nem látott feladatok felvállalása </a:t>
            </a:r>
          </a:p>
          <a:p>
            <a:pPr marL="342900" lvl="0" indent="-3429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részvétel-nyilvánosság-szabadságjogok gyakorlása</a:t>
            </a:r>
          </a:p>
          <a:p>
            <a:pPr marL="342900" lvl="0" indent="-3429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korlátozott és elszámoltatható közhatalom</a:t>
            </a: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Jellemzői</a:t>
            </a: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autonómia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sokszínűség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önkormányzás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6002020" y="2102972"/>
            <a:ext cx="527684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NER-rendszer</a:t>
            </a:r>
            <a:endParaRPr b="1" dirty="0"/>
          </a:p>
          <a:p>
            <a:pPr>
              <a:buClr>
                <a:schemeClr val="dk1"/>
              </a:buClr>
              <a:buSzPts val="3600"/>
            </a:pP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3600"/>
            </a:pPr>
            <a:r>
              <a:rPr lang="hu-HU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Ethosz</a:t>
            </a: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</a:p>
          <a:p>
            <a:pPr marL="342900" indent="-3429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korlátozott közszolgáltatások, intézményesített hazugság (maffiaállam)</a:t>
            </a:r>
          </a:p>
          <a:p>
            <a:pPr marL="342900" indent="-3429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részvétel-nyilvánosság-szabadságjogok korlátozása (hibrid rezsim)</a:t>
            </a:r>
          </a:p>
          <a:p>
            <a:pPr marL="342900" indent="-3429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nem korlátozott hatalom (választási autokrácia)</a:t>
            </a:r>
          </a:p>
          <a:p>
            <a:pPr>
              <a:buClr>
                <a:schemeClr val="dk1"/>
              </a:buClr>
              <a:buSzPts val="3600"/>
            </a:pP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3600"/>
            </a:pPr>
            <a:r>
              <a:rPr lang="hu-HU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Jellemzői</a:t>
            </a: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</a:p>
          <a:p>
            <a:pPr marL="342900" indent="-3429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hierarchia (függési rendszer)</a:t>
            </a:r>
          </a:p>
          <a:p>
            <a:pPr marL="342900" indent="-3429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egysíkú</a:t>
            </a:r>
          </a:p>
          <a:p>
            <a:pPr marL="342900" indent="-3429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központi utasítási rendszer</a:t>
            </a:r>
          </a:p>
          <a:p>
            <a:pPr>
              <a:buClr>
                <a:schemeClr val="dk1"/>
              </a:buClr>
              <a:buSzPts val="3600"/>
            </a:pPr>
            <a:endParaRPr lang="hu-HU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3600"/>
            </a:pPr>
            <a:endParaRPr lang="hu-H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endParaRPr sz="42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43934" y="152400"/>
            <a:ext cx="119040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hu-HU" sz="3600" dirty="0"/>
              <a:t>Önkéntesség</a:t>
            </a:r>
            <a:endParaRPr dirty="0"/>
          </a:p>
        </p:txBody>
      </p:sp>
      <p:sp>
        <p:nvSpPr>
          <p:cNvPr id="2" name="Google Shape;189;p4">
            <a:extLst>
              <a:ext uri="{FF2B5EF4-FFF2-40B4-BE49-F238E27FC236}">
                <a16:creationId xmlns:a16="http://schemas.microsoft.com/office/drawing/2014/main" id="{4934620C-E9BD-1FA5-71EE-259D77285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4417" y="1976582"/>
            <a:ext cx="10943167" cy="44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endParaRPr lang="hu-HU" sz="30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endParaRPr lang="hu-HU" sz="30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endParaRPr lang="hu-HU" sz="30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Clr>
                <a:srgbClr val="4D7C84"/>
              </a:buClr>
              <a:buSzPts val="2400"/>
              <a:buNone/>
            </a:pPr>
            <a:endParaRPr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08B718-9FC4-4610-9C70-1F89767C5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051360"/>
              </p:ext>
            </p:extLst>
          </p:nvPr>
        </p:nvGraphicFramePr>
        <p:xfrm>
          <a:off x="514350" y="1514475"/>
          <a:ext cx="5014383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5AEE0A-0007-4423-95CA-DF23CED87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916362"/>
              </p:ext>
            </p:extLst>
          </p:nvPr>
        </p:nvGraphicFramePr>
        <p:xfrm>
          <a:off x="5905499" y="1514474"/>
          <a:ext cx="5857875" cy="49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053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74414" y="0"/>
            <a:ext cx="119040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hu-HU" sz="3600" dirty="0"/>
              <a:t>Nonprofit szektor</a:t>
            </a:r>
            <a:endParaRPr dirty="0"/>
          </a:p>
        </p:txBody>
      </p:sp>
      <p:sp>
        <p:nvSpPr>
          <p:cNvPr id="2" name="Google Shape;189;p4">
            <a:extLst>
              <a:ext uri="{FF2B5EF4-FFF2-40B4-BE49-F238E27FC236}">
                <a16:creationId xmlns:a16="http://schemas.microsoft.com/office/drawing/2014/main" id="{4934620C-E9BD-1FA5-71EE-259D77285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4417" y="1976582"/>
            <a:ext cx="10943167" cy="44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r>
              <a:rPr lang="hu-HU" sz="3000" b="1" dirty="0">
                <a:solidFill>
                  <a:schemeClr val="tx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endParaRPr lang="hu-HU" sz="30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endParaRPr lang="hu-HU" sz="30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Clr>
                <a:srgbClr val="4D7C84"/>
              </a:buClr>
              <a:buSzPts val="2400"/>
              <a:buNone/>
            </a:pPr>
            <a:endParaRPr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áblázat 14">
            <a:extLst>
              <a:ext uri="{FF2B5EF4-FFF2-40B4-BE49-F238E27FC236}">
                <a16:creationId xmlns:a16="http://schemas.microsoft.com/office/drawing/2014/main" id="{38A7EC8F-F4C3-8988-6D0E-89E6BDD95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43567"/>
              </p:ext>
            </p:extLst>
          </p:nvPr>
        </p:nvGraphicFramePr>
        <p:xfrm>
          <a:off x="294643" y="629919"/>
          <a:ext cx="11582398" cy="6225795"/>
        </p:xfrm>
        <a:graphic>
          <a:graphicData uri="http://schemas.openxmlformats.org/drawingml/2006/table">
            <a:tbl>
              <a:tblPr firstRow="1" firstCol="1" bandRow="1">
                <a:tableStyleId>{58042A27-2688-4452-8C07-0E2E0945AB3D}</a:tableStyleId>
              </a:tblPr>
              <a:tblGrid>
                <a:gridCol w="2773677">
                  <a:extLst>
                    <a:ext uri="{9D8B030D-6E8A-4147-A177-3AD203B41FA5}">
                      <a16:colId xmlns:a16="http://schemas.microsoft.com/office/drawing/2014/main" val="2810596700"/>
                    </a:ext>
                  </a:extLst>
                </a:gridCol>
                <a:gridCol w="1621365">
                  <a:extLst>
                    <a:ext uri="{9D8B030D-6E8A-4147-A177-3AD203B41FA5}">
                      <a16:colId xmlns:a16="http://schemas.microsoft.com/office/drawing/2014/main" val="3122347709"/>
                    </a:ext>
                  </a:extLst>
                </a:gridCol>
                <a:gridCol w="1519898">
                  <a:extLst>
                    <a:ext uri="{9D8B030D-6E8A-4147-A177-3AD203B41FA5}">
                      <a16:colId xmlns:a16="http://schemas.microsoft.com/office/drawing/2014/main" val="1576517342"/>
                    </a:ext>
                  </a:extLst>
                </a:gridCol>
                <a:gridCol w="1615191">
                  <a:extLst>
                    <a:ext uri="{9D8B030D-6E8A-4147-A177-3AD203B41FA5}">
                      <a16:colId xmlns:a16="http://schemas.microsoft.com/office/drawing/2014/main" val="869743357"/>
                    </a:ext>
                  </a:extLst>
                </a:gridCol>
                <a:gridCol w="1856991">
                  <a:extLst>
                    <a:ext uri="{9D8B030D-6E8A-4147-A177-3AD203B41FA5}">
                      <a16:colId xmlns:a16="http://schemas.microsoft.com/office/drawing/2014/main" val="1107143701"/>
                    </a:ext>
                  </a:extLst>
                </a:gridCol>
                <a:gridCol w="2195276">
                  <a:extLst>
                    <a:ext uri="{9D8B030D-6E8A-4147-A177-3AD203B41FA5}">
                      <a16:colId xmlns:a16="http://schemas.microsoft.com/office/drawing/2014/main" val="2266645811"/>
                    </a:ext>
                  </a:extLst>
                </a:gridCol>
              </a:tblGrid>
              <a:tr h="1407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(</a:t>
                      </a:r>
                      <a:r>
                        <a:rPr lang="hu-H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Czech</a:t>
                      </a:r>
                      <a:r>
                        <a:rPr lang="hu-H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hu-H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Statistical</a:t>
                      </a:r>
                      <a:r>
                        <a:rPr lang="hu-H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Office, 2024; KSH, 2024; </a:t>
                      </a:r>
                      <a:r>
                        <a:rPr lang="hu-H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Ministry</a:t>
                      </a:r>
                      <a:r>
                        <a:rPr lang="hu-H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of Public </a:t>
                      </a:r>
                      <a:r>
                        <a:rPr lang="hu-H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Administration</a:t>
                      </a:r>
                      <a:r>
                        <a:rPr lang="hu-H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, 2024; </a:t>
                      </a:r>
                      <a:r>
                        <a:rPr lang="hu-H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Slovak</a:t>
                      </a:r>
                      <a:r>
                        <a:rPr lang="hu-H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hu-HU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Statistical</a:t>
                      </a:r>
                      <a:r>
                        <a:rPr lang="hu-HU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Office, 2024)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Nonprofit szervezetek száma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Önkénte-</a:t>
                      </a:r>
                      <a:r>
                        <a:rPr lang="hu-HU" sz="2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</a:t>
                      </a: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száma (ezer fő)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Összes önkéntes-munkaórák száma (ezer óra)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Egy szervezetre jutó önkéntesek száma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Egy szervezetre jutó önkéntes</a:t>
                      </a:r>
                      <a:r>
                        <a:rPr lang="hu-HU" sz="23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munkaórák száma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459996"/>
                  </a:ext>
                </a:extLst>
              </a:tr>
              <a:tr h="6847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Csehország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(2022)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148574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25599 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45251 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662982"/>
                  </a:ext>
                </a:extLst>
              </a:tr>
              <a:tr h="6694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Bulgária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(2023)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10574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875210"/>
                  </a:ext>
                </a:extLst>
              </a:tr>
              <a:tr h="7637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Magyarország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(2023) 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60878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n.a</a:t>
                      </a:r>
                      <a:endParaRPr lang="hu-HU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n.a</a:t>
                      </a:r>
                      <a:endParaRPr lang="hu-HU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100816"/>
                  </a:ext>
                </a:extLst>
              </a:tr>
              <a:tr h="6694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Szlovénia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(2023)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27000 (</a:t>
                      </a:r>
                      <a:r>
                        <a:rPr lang="hu-HU" sz="2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approx</a:t>
                      </a: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384501"/>
                  </a:ext>
                </a:extLst>
              </a:tr>
              <a:tr h="2801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Lengyelország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(2022)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n.a</a:t>
                      </a:r>
                      <a:endParaRPr lang="hu-HU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n.a</a:t>
                      </a:r>
                      <a:endParaRPr lang="hu-HU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5965237"/>
                  </a:ext>
                </a:extLst>
              </a:tr>
              <a:tr h="6694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Szlovákia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(2020)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714866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48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50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143934" y="718818"/>
            <a:ext cx="11904133" cy="79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hu-HU" sz="5400" dirty="0"/>
              <a:t>Motivációs háttér</a:t>
            </a:r>
            <a:endParaRPr dirty="0"/>
          </a:p>
        </p:txBody>
      </p:sp>
      <p:sp>
        <p:nvSpPr>
          <p:cNvPr id="189" name="Google Shape;189;p4"/>
          <p:cNvSpPr txBox="1">
            <a:spLocks noGrp="1"/>
          </p:cNvSpPr>
          <p:nvPr>
            <p:ph type="body" idx="1"/>
          </p:nvPr>
        </p:nvSpPr>
        <p:spPr>
          <a:xfrm>
            <a:off x="624417" y="1976582"/>
            <a:ext cx="4818592" cy="44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r>
              <a:rPr lang="hu-H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Európa </a:t>
            </a:r>
          </a:p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None/>
            </a:pPr>
            <a:endParaRPr lang="hu-H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Elsősorban  altruista</a:t>
            </a:r>
            <a:r>
              <a:rPr lang="hu-H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jóléti háttér </a:t>
            </a: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társadalom tagjainak felelős viselkedése </a:t>
            </a: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hu-H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özpolgári büszkeségen alapul </a:t>
            </a: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Proszociális</a:t>
            </a:r>
            <a:r>
              <a:rPr lang="hu-H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tevékenység, </a:t>
            </a: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u-H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asznosság tudata, </a:t>
            </a: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hu-H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alahová tartozás igénye, </a:t>
            </a: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új és újféle kapcsolatok elvárása, </a:t>
            </a: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elégedettség-önmegvalósítás szükséglete  </a:t>
            </a:r>
            <a:endParaRPr sz="2200" b="1" dirty="0">
              <a:solidFill>
                <a:srgbClr val="FF0000"/>
              </a:solidFill>
            </a:endParaRPr>
          </a:p>
        </p:txBody>
      </p:sp>
      <p:sp>
        <p:nvSpPr>
          <p:cNvPr id="2" name="Google Shape;189;p4">
            <a:extLst>
              <a:ext uri="{FF2B5EF4-FFF2-40B4-BE49-F238E27FC236}">
                <a16:creationId xmlns:a16="http://schemas.microsoft.com/office/drawing/2014/main" id="{E32AA322-1680-3734-1C43-CF8CB4C3DA35}"/>
              </a:ext>
            </a:extLst>
          </p:cNvPr>
          <p:cNvSpPr txBox="1">
            <a:spLocks/>
          </p:cNvSpPr>
          <p:nvPr/>
        </p:nvSpPr>
        <p:spPr>
          <a:xfrm>
            <a:off x="6096000" y="1976582"/>
            <a:ext cx="5057776" cy="44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Font typeface="Arial"/>
              <a:buNone/>
            </a:pPr>
            <a:r>
              <a:rPr lang="hu-H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Magyarország</a:t>
            </a:r>
          </a:p>
          <a:p>
            <a:pPr marL="0" indent="0">
              <a:spcBef>
                <a:spcPts val="0"/>
              </a:spcBef>
              <a:buClr>
                <a:srgbClr val="4D7C84"/>
              </a:buClr>
              <a:buSzPts val="3600"/>
              <a:buFont typeface="Arial"/>
              <a:buNone/>
            </a:pPr>
            <a:r>
              <a:rPr lang="hu-H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Elsősorban nem jóléti hátterű, hanem „hiányalapú”: ott erősödik meg, ahol az állam nem képes, a profitszektor pedig nem akar adott tevékenységeket elvégezni. </a:t>
            </a: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Erőforráshiány, illetve -pótlás alapú, tulajdonképpen időbeli adomány: egyes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hiányzó (köz)szolgáltatások pótlásához való hozzájárulás</a:t>
            </a:r>
          </a:p>
          <a:p>
            <a:pPr marL="285750" indent="-285750">
              <a:spcBef>
                <a:spcPts val="0"/>
              </a:spcBef>
              <a:buClr>
                <a:srgbClr val="4D7C84"/>
              </a:buClr>
              <a:buSzPts val="3600"/>
            </a:pP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(Példa: iskolai alapítványok)</a:t>
            </a:r>
            <a:endParaRPr lang="hu-H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43934" y="2204720"/>
            <a:ext cx="11904000" cy="176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hu-HU" sz="5400" dirty="0"/>
              <a:t>A civil világ romlásának lépcsői</a:t>
            </a:r>
            <a:endParaRPr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>
            <a:spLocks noGrp="1"/>
          </p:cNvSpPr>
          <p:nvPr>
            <p:ph type="title"/>
          </p:nvPr>
        </p:nvSpPr>
        <p:spPr>
          <a:xfrm>
            <a:off x="304800" y="883697"/>
            <a:ext cx="11582399" cy="7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hu-HU" sz="5900" b="1"/>
              <a:t>Előhang: 2011-es CLXXV civil törvény</a:t>
            </a:r>
            <a:endParaRPr b="1"/>
          </a:p>
        </p:txBody>
      </p:sp>
      <p:sp>
        <p:nvSpPr>
          <p:cNvPr id="202" name="Google Shape;202;p6"/>
          <p:cNvSpPr txBox="1"/>
          <p:nvPr/>
        </p:nvSpPr>
        <p:spPr>
          <a:xfrm>
            <a:off x="304800" y="2438400"/>
            <a:ext cx="11656291" cy="41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Kire vonatkozik: civil szervezetek</a:t>
            </a:r>
            <a:endParaRPr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Milyen jogot korlátoz: A civil finanszírozás átalakítása</a:t>
            </a:r>
            <a:endParaRPr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ezzel a probléma: állami döntéshozatal a civil helyett</a:t>
            </a:r>
            <a:endParaRPr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élda: CÖF és elnöke (Békemenet </a:t>
            </a:r>
            <a:r>
              <a:rPr lang="hu-HU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NEA)</a:t>
            </a:r>
            <a:endParaRPr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endParaRPr sz="42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304800" y="957834"/>
            <a:ext cx="11582399" cy="7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ct val="107000"/>
              </a:lnSpc>
              <a:buSzPct val="100000"/>
            </a:pPr>
            <a:r>
              <a:rPr lang="hu-HU" sz="5300" b="1" dirty="0"/>
              <a:t>A nyitány: </a:t>
            </a:r>
            <a:r>
              <a:rPr lang="hu-HU" sz="5300" b="1" dirty="0" err="1"/>
              <a:t>tusványosi</a:t>
            </a:r>
            <a:r>
              <a:rPr lang="hu-HU" sz="5300" b="1" dirty="0"/>
              <a:t> beszéd </a:t>
            </a:r>
            <a:br>
              <a:rPr lang="hu-HU" sz="5300" b="1" dirty="0"/>
            </a:br>
            <a:r>
              <a:rPr lang="hu-HU" sz="4400" dirty="0">
                <a:latin typeface="Calibri"/>
                <a:ea typeface="Calibri"/>
                <a:cs typeface="Calibri"/>
                <a:sym typeface="Calibri"/>
              </a:rPr>
              <a:t>a civilek ügynökök program meghirdetése</a:t>
            </a:r>
            <a:endParaRPr sz="4400" dirty="0"/>
          </a:p>
        </p:txBody>
      </p:sp>
      <p:sp>
        <p:nvSpPr>
          <p:cNvPr id="209" name="Google Shape;209;p7"/>
          <p:cNvSpPr txBox="1"/>
          <p:nvPr/>
        </p:nvSpPr>
        <p:spPr>
          <a:xfrm>
            <a:off x="378692" y="2844352"/>
            <a:ext cx="11656291" cy="3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571500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Kire vonatkozik: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hivatalosan senkire, politikai üzenet</a:t>
            </a:r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Milyen jogot korlátoz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hivatalosan </a:t>
            </a:r>
            <a:r>
              <a:rPr lang="hu-H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semmilyet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a közintézmények számára érthető utasítás</a:t>
            </a:r>
            <a:endParaRPr dirty="0"/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ezzel a probléma</a:t>
            </a: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minősít</a:t>
            </a:r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élda: </a:t>
            </a:r>
            <a:r>
              <a:rPr lang="hu-HU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Ökotárs</a:t>
            </a:r>
            <a:r>
              <a:rPr lang="hu-HU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(NCTA)</a:t>
            </a:r>
            <a:endParaRPr dirty="0"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</a:pPr>
            <a:endParaRPr sz="426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1465</Words>
  <Application>Microsoft Office PowerPoint</Application>
  <PresentationFormat>Szélesvásznú</PresentationFormat>
  <Paragraphs>289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Open Sans</vt:lpstr>
      <vt:lpstr>Times New Roman</vt:lpstr>
      <vt:lpstr>Calibri</vt:lpstr>
      <vt:lpstr>Arial</vt:lpstr>
      <vt:lpstr>Courier New</vt:lpstr>
      <vt:lpstr>1_Office-téma</vt:lpstr>
      <vt:lpstr>2_Office-téma</vt:lpstr>
      <vt:lpstr>  Hány évünk van hátra a civil világvégéig? Jogkorlátozás a civil társadalmon keresztül  (vitaanyag) </vt:lpstr>
      <vt:lpstr>Áttekintés </vt:lpstr>
      <vt:lpstr>A civil világ és a NER filozófia összeegyeztethetetlensége </vt:lpstr>
      <vt:lpstr>Önkéntesség</vt:lpstr>
      <vt:lpstr>Nonprofit szektor</vt:lpstr>
      <vt:lpstr>Motivációs háttér</vt:lpstr>
      <vt:lpstr>A civil világ romlásának lépcsői</vt:lpstr>
      <vt:lpstr>Előhang: 2011-es CLXXV civil törvény</vt:lpstr>
      <vt:lpstr>A nyitány: tusványosi beszéd  a civilek ügynökök program meghirdetése</vt:lpstr>
      <vt:lpstr>2017. évi LXXVI. törvény  a külföldről támogatott szervezetek átláthatóságáról</vt:lpstr>
      <vt:lpstr>2018 évi LXXV. törvény – STOP Soros</vt:lpstr>
      <vt:lpstr>2021. évi XLIX. törvény </vt:lpstr>
      <vt:lpstr>2021. évi LXXIX. törvény</vt:lpstr>
      <vt:lpstr>2023. évi LXXXVIII. törvény a szuverenitásvédelemről (és az SZH jelentések) </vt:lpstr>
      <vt:lpstr>Alkotmánymódosítás</vt:lpstr>
      <vt:lpstr>Az orosz minta</vt:lpstr>
      <vt:lpstr>PowerPoint-bemutató</vt:lpstr>
      <vt:lpstr>PowerPoint-bemutató</vt:lpstr>
      <vt:lpstr>Az orosz minta</vt:lpstr>
      <vt:lpstr>Késleltetett másolás</vt:lpstr>
      <vt:lpstr>PowerPoint-bemutató</vt:lpstr>
      <vt:lpstr>Hány év van hátra a (civil) világvégéig?</vt:lpstr>
      <vt:lpstr>Megakadályozható-e a világvége?  Mi a teendő?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Hány évünk van hátra a civil világvégéig?  Jogkorlátozás a civil társadalmon keresztül</dc:title>
  <dc:creator>BÁLINT</dc:creator>
  <cp:lastModifiedBy>BÁLINT</cp:lastModifiedBy>
  <cp:revision>20</cp:revision>
  <dcterms:created xsi:type="dcterms:W3CDTF">2024-08-16T08:07:50Z</dcterms:created>
  <dcterms:modified xsi:type="dcterms:W3CDTF">2025-09-05T09:18:08Z</dcterms:modified>
</cp:coreProperties>
</file>