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</p:sldMasterIdLst>
  <p:notesMasterIdLst>
    <p:notesMasterId r:id="rId27"/>
  </p:notesMasterIdLst>
  <p:sldIdLst>
    <p:sldId id="259" r:id="rId4"/>
    <p:sldId id="279" r:id="rId5"/>
    <p:sldId id="283" r:id="rId6"/>
    <p:sldId id="262" r:id="rId7"/>
    <p:sldId id="257" r:id="rId8"/>
    <p:sldId id="281" r:id="rId9"/>
    <p:sldId id="278" r:id="rId10"/>
    <p:sldId id="282" r:id="rId11"/>
    <p:sldId id="264" r:id="rId12"/>
    <p:sldId id="260" r:id="rId13"/>
    <p:sldId id="280" r:id="rId14"/>
    <p:sldId id="261" r:id="rId15"/>
    <p:sldId id="265" r:id="rId16"/>
    <p:sldId id="266" r:id="rId17"/>
    <p:sldId id="263" r:id="rId18"/>
    <p:sldId id="267" r:id="rId19"/>
    <p:sldId id="268" r:id="rId20"/>
    <p:sldId id="273" r:id="rId21"/>
    <p:sldId id="272" r:id="rId22"/>
    <p:sldId id="271" r:id="rId23"/>
    <p:sldId id="270" r:id="rId24"/>
    <p:sldId id="269" r:id="rId25"/>
    <p:sldId id="274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3CBA0DEE-190F-4009-A68B-5B7E755EA7C9}">
          <p14:sldIdLst>
            <p14:sldId id="259"/>
            <p14:sldId id="279"/>
            <p14:sldId id="283"/>
            <p14:sldId id="262"/>
            <p14:sldId id="257"/>
            <p14:sldId id="281"/>
            <p14:sldId id="278"/>
            <p14:sldId id="282"/>
            <p14:sldId id="264"/>
            <p14:sldId id="260"/>
            <p14:sldId id="280"/>
            <p14:sldId id="261"/>
            <p14:sldId id="265"/>
            <p14:sldId id="266"/>
            <p14:sldId id="263"/>
            <p14:sldId id="267"/>
            <p14:sldId id="268"/>
            <p14:sldId id="273"/>
            <p14:sldId id="272"/>
            <p14:sldId id="271"/>
            <p14:sldId id="270"/>
            <p14:sldId id="269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Excel-munkalap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Excel-munkalap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_bar_t_Microsoft_Excel-munkalap2.xlsm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munkalap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munkalap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41999999999998"/>
          <c:y val="5.3639100000000002E-2"/>
          <c:w val="0.62058000000000002"/>
          <c:h val="0.91895099999999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Oszlop3</c:v>
                </c:pt>
              </c:strCache>
            </c:strRef>
          </c:tx>
          <c:spPr>
            <a:solidFill>
              <a:srgbClr val="ED7D31"/>
            </a:solidFill>
            <a:ln w="12155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 w="24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49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az egészségügy helyzete</c:v>
                </c:pt>
                <c:pt idx="1">
                  <c:v>a menekültek, migránsok</c:v>
                </c:pt>
                <c:pt idx="2">
                  <c:v>az infláció</c:v>
                </c:pt>
                <c:pt idx="3">
                  <c:v>a szegénység</c:v>
                </c:pt>
                <c:pt idx="4">
                  <c:v>az oktatásügy helyzete</c:v>
                </c:pt>
                <c:pt idx="5">
                  <c:v>a korrupció</c:v>
                </c:pt>
                <c:pt idx="6">
                  <c:v>az elvándorlás, külföldre költözés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</c:v>
                </c:pt>
                <c:pt idx="1">
                  <c:v>31</c:v>
                </c:pt>
                <c:pt idx="2">
                  <c:v>25</c:v>
                </c:pt>
                <c:pt idx="3">
                  <c:v>21</c:v>
                </c:pt>
                <c:pt idx="4">
                  <c:v>9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8-DC49-BEFB-408FCEDE8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020559712"/>
        <c:axId val="1"/>
      </c:barChart>
      <c:catAx>
        <c:axId val="1020559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155" cap="flat">
            <a:solidFill>
              <a:srgbClr val="D9D9D9"/>
            </a:solidFill>
            <a:prstDash val="solid"/>
            <a:round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  <c:max val="80"/>
        </c:scaling>
        <c:delete val="0"/>
        <c:axPos val="t"/>
        <c:majorGridlines>
          <c:spPr>
            <a:ln w="12155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one"/>
        <c:spPr>
          <a:ln w="12155" cap="flat">
            <a:noFill/>
            <a:prstDash val="solid"/>
            <a:round/>
          </a:ln>
        </c:spPr>
        <c:crossAx val="1020559712"/>
        <c:crosses val="autoZero"/>
        <c:crossBetween val="between"/>
        <c:majorUnit val="20"/>
        <c:minorUnit val="10"/>
      </c:valAx>
      <c:spPr>
        <a:noFill/>
        <a:ln w="24310">
          <a:noFill/>
        </a:ln>
      </c:spPr>
    </c:plotArea>
    <c:plotVisOnly val="1"/>
    <c:dispBlanksAs val="gap"/>
    <c:showDLblsOverMax val="1"/>
  </c:chart>
  <c:spPr>
    <a:noFill/>
    <a:ln w="24310">
      <a:noFill/>
      <a:prstDash val="solid"/>
    </a:ln>
  </c:spPr>
  <c:txPr>
    <a:bodyPr/>
    <a:lstStyle/>
    <a:p>
      <a:pPr>
        <a:defRPr sz="957" b="0" i="0" u="none" strike="noStrike" baseline="0">
          <a:solidFill>
            <a:srgbClr val="000000"/>
          </a:solidFill>
          <a:latin typeface="Helvetica"/>
          <a:ea typeface="Helvetica"/>
          <a:cs typeface="Helvetica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85200000000002"/>
          <c:y val="5.3639100000000002E-2"/>
          <c:w val="0.62014800000000003"/>
          <c:h val="0.91895099999999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Oszlop3</c:v>
                </c:pt>
              </c:strCache>
            </c:strRef>
          </c:tx>
          <c:spPr>
            <a:solidFill>
              <a:srgbClr val="FF3300"/>
            </a:solidFill>
            <a:ln w="3041">
              <a:solidFill>
                <a:srgbClr val="5B9BD5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432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49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az egészségügy helyzete</c:v>
                </c:pt>
                <c:pt idx="1">
                  <c:v>a korrupció</c:v>
                </c:pt>
                <c:pt idx="2">
                  <c:v>a szegénység</c:v>
                </c:pt>
                <c:pt idx="3">
                  <c:v>az oktatásügy helyzete</c:v>
                </c:pt>
                <c:pt idx="4">
                  <c:v>az infláció</c:v>
                </c:pt>
                <c:pt idx="5">
                  <c:v>az elvándorlás, külföldre költözés</c:v>
                </c:pt>
                <c:pt idx="6">
                  <c:v>a menekültek, migránsok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41</c:v>
                </c:pt>
                <c:pt idx="1">
                  <c:v>29</c:v>
                </c:pt>
                <c:pt idx="2">
                  <c:v>23</c:v>
                </c:pt>
                <c:pt idx="3">
                  <c:v>23</c:v>
                </c:pt>
                <c:pt idx="4">
                  <c:v>18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F-A94C-88E5-7472CEDE1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761928896"/>
        <c:axId val="1"/>
      </c:barChart>
      <c:catAx>
        <c:axId val="7619288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162" cap="flat">
            <a:solidFill>
              <a:srgbClr val="D9D9D9"/>
            </a:solidFill>
            <a:prstDash val="solid"/>
            <a:round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  <c:max val="80"/>
        </c:scaling>
        <c:delete val="0"/>
        <c:axPos val="t"/>
        <c:majorGridlines>
          <c:spPr>
            <a:ln w="12162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one"/>
        <c:spPr>
          <a:ln w="12162" cap="flat">
            <a:noFill/>
            <a:prstDash val="solid"/>
            <a:round/>
          </a:ln>
        </c:spPr>
        <c:crossAx val="761928896"/>
        <c:crosses val="autoZero"/>
        <c:crossBetween val="between"/>
        <c:majorUnit val="20"/>
        <c:minorUnit val="10"/>
      </c:valAx>
      <c:spPr>
        <a:noFill/>
        <a:ln w="24325">
          <a:noFill/>
        </a:ln>
      </c:spPr>
    </c:plotArea>
    <c:plotVisOnly val="1"/>
    <c:dispBlanksAs val="gap"/>
    <c:showDLblsOverMax val="1"/>
  </c:chart>
  <c:spPr>
    <a:noFill/>
    <a:ln w="24325">
      <a:noFill/>
      <a:prstDash val="solid"/>
    </a:ln>
  </c:spPr>
  <c:txPr>
    <a:bodyPr/>
    <a:lstStyle/>
    <a:p>
      <a:pPr>
        <a:defRPr sz="958" b="0" i="0" u="none" strike="noStrike" baseline="0">
          <a:solidFill>
            <a:srgbClr val="000000"/>
          </a:solidFill>
          <a:latin typeface="Helvetica"/>
          <a:ea typeface="Helvetica"/>
          <a:cs typeface="Helvetica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85200000000002"/>
          <c:y val="5.2187999999999998E-2"/>
          <c:w val="0.62014800000000003"/>
          <c:h val="0.92080600000000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Oszlop3</c:v>
                </c:pt>
              </c:strCache>
            </c:strRef>
          </c:tx>
          <c:spPr>
            <a:solidFill>
              <a:srgbClr val="1F4E79"/>
            </a:solidFill>
            <a:ln w="3032">
              <a:solidFill>
                <a:srgbClr val="5B9BD5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425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46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az egészségügy helyzete</c:v>
                </c:pt>
                <c:pt idx="1">
                  <c:v>a korrupció</c:v>
                </c:pt>
                <c:pt idx="2">
                  <c:v>az infláció</c:v>
                </c:pt>
                <c:pt idx="3">
                  <c:v>az oktatásügy helyzete</c:v>
                </c:pt>
                <c:pt idx="4">
                  <c:v>a szegénység</c:v>
                </c:pt>
                <c:pt idx="5">
                  <c:v>az elvándorlás, külföldre költözés</c:v>
                </c:pt>
                <c:pt idx="6">
                  <c:v>a menekültek, migránsok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48</c:v>
                </c:pt>
                <c:pt idx="1">
                  <c:v>24</c:v>
                </c:pt>
                <c:pt idx="2">
                  <c:v>21</c:v>
                </c:pt>
                <c:pt idx="3">
                  <c:v>19</c:v>
                </c:pt>
                <c:pt idx="4">
                  <c:v>19</c:v>
                </c:pt>
                <c:pt idx="5">
                  <c:v>7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9-3C4E-AFC4-75415C787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072187760"/>
        <c:axId val="1"/>
      </c:barChart>
      <c:catAx>
        <c:axId val="1072187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127" cap="flat">
            <a:solidFill>
              <a:srgbClr val="D9D9D9"/>
            </a:solidFill>
            <a:prstDash val="solid"/>
            <a:round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  <c:max val="80"/>
        </c:scaling>
        <c:delete val="0"/>
        <c:axPos val="t"/>
        <c:majorGridlines>
          <c:spPr>
            <a:ln w="12127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one"/>
        <c:spPr>
          <a:ln w="12127" cap="flat">
            <a:noFill/>
            <a:prstDash val="solid"/>
            <a:round/>
          </a:ln>
        </c:spPr>
        <c:crossAx val="1072187760"/>
        <c:crosses val="autoZero"/>
        <c:crossBetween val="between"/>
        <c:majorUnit val="20"/>
        <c:minorUnit val="10"/>
      </c:valAx>
      <c:spPr>
        <a:noFill/>
        <a:ln w="24254">
          <a:noFill/>
        </a:ln>
      </c:spPr>
    </c:plotArea>
    <c:plotVisOnly val="1"/>
    <c:dispBlanksAs val="gap"/>
    <c:showDLblsOverMax val="1"/>
  </c:chart>
  <c:spPr>
    <a:noFill/>
    <a:ln w="24254">
      <a:noFill/>
      <a:prstDash val="solid"/>
    </a:ln>
  </c:spPr>
  <c:txPr>
    <a:bodyPr/>
    <a:lstStyle/>
    <a:p>
      <a:pPr>
        <a:defRPr sz="955" b="0" i="0" u="none" strike="noStrike" baseline="0">
          <a:solidFill>
            <a:srgbClr val="000000"/>
          </a:solidFill>
          <a:latin typeface="Helvetica"/>
          <a:ea typeface="Helvetica"/>
          <a:cs typeface="Helvetica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94874932392078"/>
          <c:y val="0.21328006652270642"/>
          <c:w val="0.75005125067607925"/>
          <c:h val="0.7576229001680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tisztességtelen köztisztviselők eseti magánakciója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párt nélküli szavazók</c:v>
                </c:pt>
                <c:pt idx="1">
                  <c:v>ellenzékiek</c:v>
                </c:pt>
                <c:pt idx="2">
                  <c:v>kormánypártiak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19</c:v>
                </c:pt>
                <c:pt idx="1">
                  <c:v>15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D-4F63-B6EE-C70911766E60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felülről központilag, rendszerszerűen szervezett tevékenység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párt nélküli szavazók</c:v>
                </c:pt>
                <c:pt idx="1">
                  <c:v>ellenzékiek</c:v>
                </c:pt>
                <c:pt idx="2">
                  <c:v>kormánypártiak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70</c:v>
                </c:pt>
                <c:pt idx="1">
                  <c:v>83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D-4F63-B6EE-C70911766E60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nem tudja, nem válaszol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párt nélküli szavazók</c:v>
                </c:pt>
                <c:pt idx="1">
                  <c:v>ellenzékiek</c:v>
                </c:pt>
                <c:pt idx="2">
                  <c:v>kormánypártiak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11</c:v>
                </c:pt>
                <c:pt idx="1">
                  <c:v>2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D-4F63-B6EE-C70911766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69100040"/>
        <c:axId val="369100696"/>
      </c:barChart>
      <c:catAx>
        <c:axId val="369100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9100696"/>
        <c:crosses val="autoZero"/>
        <c:auto val="1"/>
        <c:lblAlgn val="ctr"/>
        <c:lblOffset val="100"/>
        <c:noMultiLvlLbl val="0"/>
      </c:catAx>
      <c:valAx>
        <c:axId val="369100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910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ayout>
        <c:manualLayout>
          <c:xMode val="edge"/>
          <c:yMode val="edge"/>
          <c:x val="4.0356795703555839E-2"/>
          <c:y val="0"/>
          <c:w val="0.91065463506835342"/>
          <c:h val="0.27313450272380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204178232570327"/>
          <c:y val="0.36902436251253268"/>
          <c:w val="0.70795818043036818"/>
          <c:h val="0.59742876448847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tisztességtelen köztisztviselők eseti magánakciója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Munka1!$A$2:$A$10</c:f>
              <c:strCache>
                <c:ptCount val="9"/>
                <c:pt idx="0">
                  <c:v>legfeljebb 8 osztály</c:v>
                </c:pt>
                <c:pt idx="1">
                  <c:v>szakmunkásképző</c:v>
                </c:pt>
                <c:pt idx="2">
                  <c:v>érettségi</c:v>
                </c:pt>
                <c:pt idx="3">
                  <c:v>diploma</c:v>
                </c:pt>
                <c:pt idx="5">
                  <c:v>község</c:v>
                </c:pt>
                <c:pt idx="6">
                  <c:v>egyéb város</c:v>
                </c:pt>
                <c:pt idx="7">
                  <c:v>megyszékh., megyei jogú</c:v>
                </c:pt>
                <c:pt idx="8">
                  <c:v>Budapest</c:v>
                </c:pt>
              </c:strCache>
            </c:strRef>
          </c:cat>
          <c:val>
            <c:numRef>
              <c:f>Munka1!$B$2:$B$10</c:f>
              <c:numCache>
                <c:formatCode>General</c:formatCode>
                <c:ptCount val="9"/>
                <c:pt idx="0">
                  <c:v>31</c:v>
                </c:pt>
                <c:pt idx="1">
                  <c:v>27</c:v>
                </c:pt>
                <c:pt idx="2">
                  <c:v>26</c:v>
                </c:pt>
                <c:pt idx="3">
                  <c:v>29</c:v>
                </c:pt>
                <c:pt idx="5">
                  <c:v>30</c:v>
                </c:pt>
                <c:pt idx="6">
                  <c:v>21</c:v>
                </c:pt>
                <c:pt idx="7">
                  <c:v>31</c:v>
                </c:pt>
                <c:pt idx="8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B-4DA2-A452-E33E95817C71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felülről központilag, rendszerszerűen szervezett tevékenység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Munka1!$A$2:$A$10</c:f>
              <c:strCache>
                <c:ptCount val="9"/>
                <c:pt idx="0">
                  <c:v>legfeljebb 8 osztály</c:v>
                </c:pt>
                <c:pt idx="1">
                  <c:v>szakmunkásképző</c:v>
                </c:pt>
                <c:pt idx="2">
                  <c:v>érettségi</c:v>
                </c:pt>
                <c:pt idx="3">
                  <c:v>diploma</c:v>
                </c:pt>
                <c:pt idx="5">
                  <c:v>község</c:v>
                </c:pt>
                <c:pt idx="6">
                  <c:v>egyéb város</c:v>
                </c:pt>
                <c:pt idx="7">
                  <c:v>megyszékh., megyei jogú</c:v>
                </c:pt>
                <c:pt idx="8">
                  <c:v>Budapest</c:v>
                </c:pt>
              </c:strCache>
            </c:strRef>
          </c:cat>
          <c:val>
            <c:numRef>
              <c:f>Munka1!$C$2:$C$10</c:f>
              <c:numCache>
                <c:formatCode>General</c:formatCode>
                <c:ptCount val="9"/>
                <c:pt idx="0">
                  <c:v>54</c:v>
                </c:pt>
                <c:pt idx="1">
                  <c:v>62</c:v>
                </c:pt>
                <c:pt idx="2">
                  <c:v>65</c:v>
                </c:pt>
                <c:pt idx="3">
                  <c:v>65</c:v>
                </c:pt>
                <c:pt idx="5">
                  <c:v>60</c:v>
                </c:pt>
                <c:pt idx="6">
                  <c:v>61</c:v>
                </c:pt>
                <c:pt idx="7">
                  <c:v>61</c:v>
                </c:pt>
                <c:pt idx="8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B-4DA2-A452-E33E95817C71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nem tudja, nem válaszol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Munka1!$A$2:$A$10</c:f>
              <c:strCache>
                <c:ptCount val="9"/>
                <c:pt idx="0">
                  <c:v>legfeljebb 8 osztály</c:v>
                </c:pt>
                <c:pt idx="1">
                  <c:v>szakmunkásképző</c:v>
                </c:pt>
                <c:pt idx="2">
                  <c:v>érettségi</c:v>
                </c:pt>
                <c:pt idx="3">
                  <c:v>diploma</c:v>
                </c:pt>
                <c:pt idx="5">
                  <c:v>község</c:v>
                </c:pt>
                <c:pt idx="6">
                  <c:v>egyéb város</c:v>
                </c:pt>
                <c:pt idx="7">
                  <c:v>megyszékh., megyei jogú</c:v>
                </c:pt>
                <c:pt idx="8">
                  <c:v>Budapest</c:v>
                </c:pt>
              </c:strCache>
            </c:strRef>
          </c:cat>
          <c:val>
            <c:numRef>
              <c:f>Munka1!$D$2:$D$10</c:f>
              <c:numCache>
                <c:formatCode>General</c:formatCode>
                <c:ptCount val="9"/>
                <c:pt idx="0">
                  <c:v>5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5">
                  <c:v>10</c:v>
                </c:pt>
                <c:pt idx="6">
                  <c:v>13</c:v>
                </c:pt>
                <c:pt idx="7">
                  <c:v>8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B-4DA2-A452-E33E95817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69100040"/>
        <c:axId val="369100696"/>
      </c:barChart>
      <c:catAx>
        <c:axId val="369100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9100696"/>
        <c:crosses val="autoZero"/>
        <c:auto val="1"/>
        <c:lblAlgn val="ctr"/>
        <c:lblOffset val="100"/>
        <c:noMultiLvlLbl val="0"/>
      </c:catAx>
      <c:valAx>
        <c:axId val="369100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6910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legendEntry>
      <c:layout>
        <c:manualLayout>
          <c:xMode val="edge"/>
          <c:yMode val="edge"/>
          <c:x val="5.3681693946771086E-3"/>
          <c:y val="0.13707816869405914"/>
          <c:w val="0.98813640574348427"/>
          <c:h val="0.22634332855154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E8CE5-71EC-45E0-871E-DEBC0F891A38}" type="datetimeFigureOut">
              <a:rPr lang="hu-HU" smtClean="0"/>
              <a:t>2025. 09. 05.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66B8-CC3D-4A1C-A75F-E4E8C2B8CA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4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A179-5995-42C8-A8DD-75973595F13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0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A179-5995-42C8-A8DD-75973595F13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27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A469-B3DD-4230-9436-EE48B5266C9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02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A179-5995-42C8-A8DD-75973595F13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36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308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A179-5995-42C8-A8DD-75973595F132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7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60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54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960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35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46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97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994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345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256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727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25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636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33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140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024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1813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326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95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609584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1219169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828754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2438338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2F60219-4325-54D4-DA7B-4031182D762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B9633-3630-4024-870B-F4EC4C01F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35717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AA32C75-7AA0-814A-49F3-F9F05587424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9BFA3-A135-473D-A2C3-51124DBD0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08042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5300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609584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1219169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1828754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2438338">
              <a:spcBef>
                <a:spcPts val="6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A9491CF6-E4DA-4C9E-9941-1B937991BCC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6CBEF-6778-413F-A3AD-438EC084B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99948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3700"/>
            </a:lvl1pPr>
            <a:lvl2pPr marL="1050104" indent="-440519">
              <a:spcBef>
                <a:spcPts val="800"/>
              </a:spcBef>
              <a:defRPr sz="3700"/>
            </a:lvl2pPr>
            <a:lvl3pPr marL="1652912" indent="-433742">
              <a:spcBef>
                <a:spcPts val="800"/>
              </a:spcBef>
              <a:defRPr sz="3700"/>
            </a:lvl3pPr>
            <a:lvl4pPr marL="2298642" indent="-469887">
              <a:spcBef>
                <a:spcPts val="800"/>
              </a:spcBef>
              <a:defRPr sz="3700"/>
            </a:lvl4pPr>
            <a:lvl5pPr marL="2908226" indent="-469887">
              <a:spcBef>
                <a:spcPts val="800"/>
              </a:spcBef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AEA120E7-9E0F-5F93-0DDA-61143767DF7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7E99F-A17B-439F-9BD9-C9CD4C787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4385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87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700"/>
              </a:spcBef>
              <a:buSzTx/>
              <a:buFontTx/>
              <a:buNone/>
              <a:defRPr sz="3200" b="1"/>
            </a:lvl1pPr>
            <a:lvl2pPr marL="0" indent="609584">
              <a:spcBef>
                <a:spcPts val="700"/>
              </a:spcBef>
              <a:buSzTx/>
              <a:buFontTx/>
              <a:buNone/>
              <a:defRPr sz="3200" b="1"/>
            </a:lvl2pPr>
            <a:lvl3pPr marL="0" indent="1219169">
              <a:spcBef>
                <a:spcPts val="700"/>
              </a:spcBef>
              <a:buSzTx/>
              <a:buFontTx/>
              <a:buNone/>
              <a:defRPr sz="3200" b="1"/>
            </a:lvl3pPr>
            <a:lvl4pPr marL="0" indent="1828754">
              <a:spcBef>
                <a:spcPts val="700"/>
              </a:spcBef>
              <a:buSzTx/>
              <a:buFontTx/>
              <a:buNone/>
              <a:defRPr sz="3200" b="1"/>
            </a:lvl4pPr>
            <a:lvl5pPr marL="0" indent="2438338">
              <a:spcBef>
                <a:spcPts val="700"/>
              </a:spcBef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zöveg helye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8E00DE2D-405E-010D-30C9-C64F05049042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8BEBE-7B42-46A6-822B-A43F6F288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9968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F80D51D8-11C5-B184-FC23-E563ECE14AF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31F4B-E1AC-484A-923E-47320CAA9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855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7A2D60F5-5E5E-F3C2-0EC1-256319E11B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2E876-C473-41DD-B31F-123F4121C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04691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40"/>
          </a:xfrm>
          <a:prstGeom prst="rect">
            <a:avLst/>
          </a:prstGeom>
        </p:spPr>
        <p:txBody>
          <a:bodyPr anchor="b"/>
          <a:lstStyle>
            <a:lvl1pPr algn="l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83" name="Kép helye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/>
            </a:lvl1pPr>
            <a:lvl2pPr marL="0" indent="609584">
              <a:spcBef>
                <a:spcPts val="400"/>
              </a:spcBef>
              <a:buSzTx/>
              <a:buFontTx/>
              <a:buNone/>
              <a:defRPr sz="1800"/>
            </a:lvl2pPr>
            <a:lvl3pPr marL="0" indent="1219169">
              <a:spcBef>
                <a:spcPts val="400"/>
              </a:spcBef>
              <a:buSzTx/>
              <a:buFontTx/>
              <a:buNone/>
              <a:defRPr sz="1800"/>
            </a:lvl3pPr>
            <a:lvl4pPr marL="0" indent="1828754">
              <a:spcBef>
                <a:spcPts val="400"/>
              </a:spcBef>
              <a:buSzTx/>
              <a:buFontTx/>
              <a:buNone/>
              <a:defRPr sz="1800"/>
            </a:lvl4pPr>
            <a:lvl5pPr marL="0" indent="2438338">
              <a:spcBef>
                <a:spcPts val="400"/>
              </a:spcBef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9672355-1DF3-EB4F-02D6-D794A64B19AE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AE031-FA4B-4C6B-804B-5774FC8C0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51945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E5679986-F39C-0F0C-CFC7-F40B60993EF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fld id="{EA3B8D30-03A2-40B1-B6A1-E955DD37B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1201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873D1B8F-94C1-C646-64F5-2B0BBFEF16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892800" y="6172200"/>
            <a:ext cx="2844800" cy="368300"/>
          </a:xfrm>
        </p:spPr>
        <p:txBody>
          <a:bodyPr/>
          <a:lstStyle>
            <a:lvl1pPr>
              <a:defRPr/>
            </a:lvl1pPr>
          </a:lstStyle>
          <a:p>
            <a:fld id="{6615E4A4-8DC9-4256-BD01-D281AE407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38648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747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17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18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34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39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43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209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36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8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>
            <a:extLst>
              <a:ext uri="{FF2B5EF4-FFF2-40B4-BE49-F238E27FC236}">
                <a16:creationId xmlns:a16="http://schemas.microsoft.com/office/drawing/2014/main" id="{725F1AA5-63BE-ED84-AC6A-97DFDB938D9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Title Text</a:t>
            </a:r>
          </a:p>
        </p:txBody>
      </p:sp>
      <p:sp>
        <p:nvSpPr>
          <p:cNvPr id="1027" name="Body Level One…">
            <a:extLst>
              <a:ext uri="{FF2B5EF4-FFF2-40B4-BE49-F238E27FC236}">
                <a16:creationId xmlns:a16="http://schemas.microsoft.com/office/drawing/2014/main" id="{B11ACE2A-DB40-4735-FB00-292DB5BF5B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Body Level Five</a:t>
            </a:r>
          </a:p>
        </p:txBody>
      </p:sp>
      <p:sp>
        <p:nvSpPr>
          <p:cNvPr id="1028" name="Slide Number">
            <a:extLst>
              <a:ext uri="{FF2B5EF4-FFF2-40B4-BE49-F238E27FC236}">
                <a16:creationId xmlns:a16="http://schemas.microsoft.com/office/drawing/2014/main" id="{306F859B-4FEB-B42D-C39B-B8ACD1A564F6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11272838" y="6388100"/>
            <a:ext cx="309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600">
                <a:solidFill>
                  <a:srgbClr val="888888"/>
                </a:solidFill>
              </a:defRPr>
            </a:lvl1pPr>
          </a:lstStyle>
          <a:p>
            <a:fld id="{690E1016-34C8-4AD9-A122-1C41940F8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4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 b="1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5613" indent="-455613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1041400" indent="-431800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–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617663" indent="-398463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2320925" indent="-492125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–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930525" indent="-492125" algn="l" defTabSz="1217613" rtl="0" eaLnBrk="0" fontAlgn="base" hangingPunct="0"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»"/>
        <a:defRPr sz="42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3540280" marR="0" indent="-492356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4149865" marR="0" indent="-492355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759450" marR="0" indent="-492355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5369034" marR="0" indent="-492355" algn="l" defTabSz="1219169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communistregimes.com/wp-content/uploads/2024/07/2024.06.06.-Program-a-bunozo-allam-es-a-felulrol-vezerelt-korrupcio-lekuzdesere-Magyar-Balint-et-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0" y="122548"/>
            <a:ext cx="12192000" cy="67354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6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 Nemzeti </a:t>
            </a:r>
            <a:r>
              <a:rPr lang="hu-HU" sz="67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Együttbűnözés</a:t>
            </a:r>
            <a:r>
              <a:rPr lang="hu-HU" sz="6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Rendszere:</a:t>
            </a:r>
            <a:r>
              <a:rPr lang="hu-HU" sz="6700" dirty="0">
                <a:latin typeface="+mn-lt"/>
              </a:rPr>
              <a:t/>
            </a:r>
            <a:br>
              <a:rPr lang="hu-HU" sz="6700" dirty="0">
                <a:latin typeface="+mn-lt"/>
              </a:rPr>
            </a:br>
            <a:r>
              <a:rPr lang="hu-HU" sz="5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 hétköznapi korrupciótól </a:t>
            </a:r>
            <a:r>
              <a:rPr lang="hu-HU" sz="5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hu-HU" sz="5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hu-HU" sz="5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az </a:t>
            </a:r>
            <a:r>
              <a:rPr lang="hu-HU" sz="5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állami </a:t>
            </a:r>
            <a:r>
              <a:rPr lang="hu-HU" sz="5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bűnszervezetig</a:t>
            </a:r>
            <a:br>
              <a:rPr lang="hu-HU" sz="5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hu-HU" sz="5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hu-HU" sz="5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hu-HU" sz="3600" dirty="0">
                <a:solidFill>
                  <a:schemeClr val="accent6">
                    <a:lumMod val="50000"/>
                  </a:schemeClr>
                </a:solidFill>
              </a:rPr>
              <a:t>A bűnöző állam és felülről vezérelt korrupció percepciója, </a:t>
            </a:r>
            <a:r>
              <a:rPr lang="hu-HU" sz="3600" dirty="0" smtClean="0">
                <a:solidFill>
                  <a:schemeClr val="accent6">
                    <a:lumMod val="50000"/>
                  </a:schemeClr>
                </a:solidFill>
              </a:rPr>
              <a:t>jellemzői és </a:t>
            </a:r>
            <a:r>
              <a:rPr lang="hu-HU" sz="3600" dirty="0">
                <a:solidFill>
                  <a:schemeClr val="accent6">
                    <a:lumMod val="50000"/>
                  </a:schemeClr>
                </a:solidFill>
              </a:rPr>
              <a:t>felszámolásának programja</a:t>
            </a:r>
            <a:br>
              <a:rPr lang="hu-H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36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hu-HU" sz="3600" dirty="0">
                <a:solidFill>
                  <a:schemeClr val="accent6">
                    <a:lumMod val="50000"/>
                  </a:schemeClr>
                </a:solidFill>
              </a:rPr>
              <a:t>vitaanyag</a:t>
            </a:r>
            <a:r>
              <a:rPr lang="hu-HU" sz="3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hu-HU" sz="5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009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363" y="274638"/>
            <a:ext cx="12034981" cy="1443325"/>
          </a:xfrm>
        </p:spPr>
        <p:txBody>
          <a:bodyPr>
            <a:normAutofit/>
          </a:bodyPr>
          <a:lstStyle/>
          <a:p>
            <a:r>
              <a:rPr lang="hu-HU" sz="4000" dirty="0"/>
              <a:t>A maffiaállam: </a:t>
            </a:r>
            <a:br>
              <a:rPr lang="hu-HU" sz="4000" dirty="0"/>
            </a:br>
            <a:r>
              <a:rPr lang="hu-HU" sz="4000" dirty="0">
                <a:solidFill>
                  <a:srgbClr val="FF0000"/>
                </a:solidFill>
              </a:rPr>
              <a:t>állami bűnszervezetet üzemeltető önkényuralom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2089720"/>
            <a:ext cx="1165629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/>
              <a:t>A magyar </a:t>
            </a:r>
            <a:r>
              <a:rPr lang="hu-HU" sz="3600" dirty="0" err="1"/>
              <a:t>önkényuralmi</a:t>
            </a:r>
            <a:r>
              <a:rPr lang="hu-HU" sz="3600" dirty="0"/>
              <a:t> rendszer a 2010-es autokratikus áttörést követően: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600" b="1" dirty="0"/>
              <a:t>az állami erőszak törvényes és törvénytelen eszközeivel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600" b="1" dirty="0"/>
              <a:t>gyűjt be jövedelmeket, kompetenciákat</a:t>
            </a:r>
            <a:r>
              <a:rPr lang="hu-HU" sz="3600" b="1" dirty="0" smtClean="0"/>
              <a:t>, koncessziókat és </a:t>
            </a:r>
            <a:r>
              <a:rPr lang="hu-HU" sz="3600" b="1" dirty="0"/>
              <a:t>tulajdonokat</a:t>
            </a:r>
            <a:r>
              <a:rPr lang="hu-HU" sz="3600" b="1" dirty="0" smtClean="0"/>
              <a:t>, és</a:t>
            </a:r>
            <a:endParaRPr lang="hu-HU" sz="36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600" b="1" dirty="0"/>
              <a:t>o</a:t>
            </a:r>
            <a:r>
              <a:rPr lang="hu-HU" sz="3600" b="1" dirty="0" smtClean="0"/>
              <a:t>sztja újra </a:t>
            </a:r>
            <a:r>
              <a:rPr lang="hu-HU" sz="3600" b="1" dirty="0"/>
              <a:t>azokat </a:t>
            </a:r>
            <a:r>
              <a:rPr lang="hu-HU" sz="3600" dirty="0"/>
              <a:t>klienseinek a saját </a:t>
            </a:r>
            <a:r>
              <a:rPr lang="hu-HU" sz="3600" dirty="0" err="1" smtClean="0"/>
              <a:t>patronus</a:t>
            </a:r>
            <a:r>
              <a:rPr lang="hu-HU" sz="3600" dirty="0" smtClean="0"/>
              <a:t>-kliens </a:t>
            </a:r>
            <a:r>
              <a:rPr lang="hu-HU" sz="3600" dirty="0"/>
              <a:t>hálózatán belül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869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143934" y="-20083"/>
            <a:ext cx="11904133" cy="9601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8D503B"/>
              </a:buClr>
              <a:buSzPts val="2200"/>
              <a:buNone/>
            </a:pPr>
            <a:r>
              <a:rPr lang="hu-HU" sz="3733" b="1" dirty="0">
                <a:latin typeface="Open Sans"/>
                <a:ea typeface="Open Sans"/>
                <a:cs typeface="Open Sans"/>
                <a:sym typeface="Open Sans"/>
              </a:rPr>
              <a:t>A maffiaállam</a:t>
            </a:r>
            <a:endParaRPr sz="3733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9" name="Google Shape;159;p6"/>
          <p:cNvGraphicFramePr/>
          <p:nvPr>
            <p:extLst>
              <p:ext uri="{D42A27DB-BD31-4B8C-83A1-F6EECF244321}">
                <p14:modId xmlns:p14="http://schemas.microsoft.com/office/powerpoint/2010/main" val="3453385869"/>
              </p:ext>
            </p:extLst>
          </p:nvPr>
        </p:nvGraphicFramePr>
        <p:xfrm>
          <a:off x="143934" y="810720"/>
          <a:ext cx="11999547" cy="58169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60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6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 u="none" strike="noStrike" cap="none">
                        <a:solidFill>
                          <a:srgbClr val="50413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kifejezés dimenziói</a:t>
                      </a:r>
                      <a:endParaRPr sz="27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967" marR="60967" marT="60967" marB="60967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2000"/>
                        <a:buFont typeface="Calibri"/>
                        <a:buNone/>
                      </a:pP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maffiaállam egy-egy jellemzője</a:t>
                      </a:r>
                      <a:endParaRPr sz="27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Pts val="2000"/>
                        <a:buFont typeface="Calibri"/>
                        <a:buNone/>
                      </a:pPr>
                      <a:r>
                        <a:rPr lang="hu-HU" sz="2700" b="1" u="none" strike="noStrike" kern="1200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rendszer</a:t>
                      </a:r>
                      <a:endParaRPr sz="2700" b="1" u="none" strike="noStrike" kern="1200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endParaRPr sz="3200"/>
                    </a:p>
                  </a:txBody>
                  <a:tcPr marL="91433" marR="91433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Uralkodó elit</a:t>
                      </a:r>
                      <a:endParaRPr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60967" marB="60967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700" b="1" u="none" strike="noStrike" cap="none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klán állam</a:t>
                      </a: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r>
                        <a:rPr lang="hu-HU" sz="2700" b="1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klán feje</a:t>
                      </a: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és udvartartása, fogadott politikai család</a:t>
                      </a:r>
                    </a:p>
                  </a:txBody>
                  <a:tcPr marL="91433" marR="91433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627063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37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maffiaállam</a:t>
                      </a:r>
                      <a:endParaRPr sz="3700" b="1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2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</a:t>
                      </a:r>
                      <a:endParaRPr sz="3200"/>
                    </a:p>
                  </a:txBody>
                  <a:tcPr marL="91433" marR="91433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Hatalomgyakorlás</a:t>
                      </a:r>
                      <a:endParaRPr sz="27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7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kisajátított állam</a:t>
                      </a: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közhatalmi jogosítványok magáncélú kisajátítása</a:t>
                      </a:r>
                      <a:endParaRPr sz="27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92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</a:t>
                      </a:r>
                      <a:endParaRPr sz="3200"/>
                    </a:p>
                  </a:txBody>
                  <a:tcPr marL="91433" marR="91433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Tulajdonviszonyok</a:t>
                      </a:r>
                      <a:endParaRPr sz="27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60967" marB="60967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7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ragadozó állam</a:t>
                      </a: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központilag vezérelt, magáncélú jövedelem és tulajdon lerablás</a:t>
                      </a:r>
                      <a:endParaRPr sz="27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33" marR="91433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1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u="none" strike="noStrike" cap="none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</a:t>
                      </a:r>
                      <a:endParaRPr sz="3200"/>
                    </a:p>
                  </a:txBody>
                  <a:tcPr marL="91433" marR="91433" marT="0" marB="0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Törvényesség</a:t>
                      </a:r>
                      <a:endParaRPr sz="3200" dirty="0">
                        <a:solidFill>
                          <a:schemeClr val="tx1"/>
                        </a:solidFill>
                      </a:endParaRPr>
                    </a:p>
                  </a:txBody>
                  <a:tcPr marL="121933" marR="121933" marT="60967" marB="60967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7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bűnöző állam</a:t>
                      </a: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700" b="1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központilag vezérelt bűnszervezet</a:t>
                      </a:r>
                      <a:endParaRPr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0" marB="0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0" name="Google Shape;160;p6"/>
          <p:cNvCxnSpPr>
            <a:cxnSpLocks/>
          </p:cNvCxnSpPr>
          <p:nvPr/>
        </p:nvCxnSpPr>
        <p:spPr>
          <a:xfrm>
            <a:off x="8528475" y="2509844"/>
            <a:ext cx="1465086" cy="1291396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1" name="Google Shape;161;p6"/>
          <p:cNvCxnSpPr>
            <a:cxnSpLocks/>
          </p:cNvCxnSpPr>
          <p:nvPr/>
        </p:nvCxnSpPr>
        <p:spPr>
          <a:xfrm>
            <a:off x="8528475" y="3667934"/>
            <a:ext cx="1121696" cy="384042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6"/>
          <p:cNvCxnSpPr>
            <a:cxnSpLocks/>
          </p:cNvCxnSpPr>
          <p:nvPr/>
        </p:nvCxnSpPr>
        <p:spPr>
          <a:xfrm flipV="1">
            <a:off x="8686231" y="4298730"/>
            <a:ext cx="963940" cy="595275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3" name="Google Shape;163;p6"/>
          <p:cNvCxnSpPr>
            <a:cxnSpLocks/>
          </p:cNvCxnSpPr>
          <p:nvPr/>
        </p:nvCxnSpPr>
        <p:spPr>
          <a:xfrm flipV="1">
            <a:off x="8686231" y="4298730"/>
            <a:ext cx="1230767" cy="1643041"/>
          </a:xfrm>
          <a:prstGeom prst="straightConnector1">
            <a:avLst/>
          </a:prstGeom>
          <a:noFill/>
          <a:ln w="444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0914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782" y="59729"/>
            <a:ext cx="11887200" cy="600148"/>
          </a:xfrm>
        </p:spPr>
        <p:txBody>
          <a:bodyPr>
            <a:noAutofit/>
          </a:bodyPr>
          <a:lstStyle/>
          <a:p>
            <a:r>
              <a:rPr lang="hu-HU" sz="3600" dirty="0"/>
              <a:t>A bűnöző állam három meghatározó jellemzője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782" y="702355"/>
            <a:ext cx="11822545" cy="615564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400" b="1" i="1" dirty="0">
                <a:solidFill>
                  <a:srgbClr val="FF0000"/>
                </a:solidFill>
              </a:rPr>
              <a:t>Nem hagyományos korrupciós tranzakciók</a:t>
            </a:r>
            <a:r>
              <a:rPr lang="hu-HU" sz="2400" b="1" dirty="0">
                <a:solidFill>
                  <a:srgbClr val="FF0000"/>
                </a:solidFill>
              </a:rPr>
              <a:t>ról van szó, mert: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400" b="1" dirty="0"/>
              <a:t>nem viszonylag szűk közhatalmi kompetenciával rendelkező hivatalnok nyújtja a korrupciós szolgáltatást, hanem (szükség esetén) </a:t>
            </a:r>
            <a:r>
              <a:rPr lang="hu-HU" sz="2400" b="1" dirty="0">
                <a:solidFill>
                  <a:srgbClr val="FF0000"/>
                </a:solidFill>
              </a:rPr>
              <a:t>a közhatalmi intézmények széles skálája (parlament, kormány, ügyészség, adóhivatal stb.) együttműködő szereplőinek közös akciójá</a:t>
            </a:r>
            <a:r>
              <a:rPr lang="hu-HU" sz="2400" b="1" dirty="0"/>
              <a:t>ról van szó;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400" b="1" dirty="0"/>
              <a:t>nem olyan korrupciós tranzakcióról van szó, melyben a közhatalmi és a gazdasági szereplők megmaradnak eredeti </a:t>
            </a:r>
            <a:r>
              <a:rPr lang="hu-HU" sz="2400" b="1" dirty="0" err="1"/>
              <a:t>pozícióikban</a:t>
            </a:r>
            <a:r>
              <a:rPr lang="hu-HU" sz="2400" b="1" dirty="0"/>
              <a:t>, hanem a két pozíció - a közhatalmi és a gazdasági – ha de jure (formálisan) nem is, de facto (informálisan) összeolvad. </a:t>
            </a:r>
            <a:r>
              <a:rPr lang="hu-HU" sz="2400" b="1" dirty="0">
                <a:solidFill>
                  <a:srgbClr val="FF0000"/>
                </a:solidFill>
              </a:rPr>
              <a:t>Az elkülönült korrupt szereplők tranzakcióját felváltja a bűnöző állam (maffiaállam) bűnszervezeti akciója.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400" b="1" dirty="0"/>
              <a:t>szemben a hagyományos korrupciós tranzakciókkal, ahol a korrupciós tranzakciót megrendelő szereplőhöz teljes egészében átkerül a tranzakció nyújtotta szolgáltatás </a:t>
            </a:r>
            <a:r>
              <a:rPr lang="hu-HU" sz="2400" b="1" dirty="0" smtClean="0"/>
              <a:t>eredménye </a:t>
            </a:r>
            <a:r>
              <a:rPr lang="hu-HU" sz="2400" b="1" dirty="0"/>
              <a:t>(jövedelem, tulajdon, jogosultság stb.) feletti de facto rendelkezési jog, addig </a:t>
            </a:r>
            <a:r>
              <a:rPr lang="hu-HU" sz="2400" b="1" dirty="0">
                <a:solidFill>
                  <a:srgbClr val="FF0000"/>
                </a:solidFill>
              </a:rPr>
              <a:t>a bűnöző állam akciójában az akciót lehetővé tevő szereplő (rendszerint a csúcspatrónus) marad a bűncselekmény eredménye feletti rendelkezés de facto alanya.</a:t>
            </a:r>
          </a:p>
          <a:p>
            <a:pPr marL="0" indent="0">
              <a:buNone/>
            </a:pPr>
            <a:r>
              <a:rPr lang="hu-HU" sz="2400" b="1" dirty="0">
                <a:solidFill>
                  <a:srgbClr val="FF0000"/>
                </a:solidFill>
              </a:rPr>
              <a:t>      A magyarországi korrupció tehát alapvetően rendszerszerű. </a:t>
            </a: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601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3963" y="136097"/>
            <a:ext cx="11877963" cy="1325562"/>
          </a:xfrm>
        </p:spPr>
        <p:txBody>
          <a:bodyPr>
            <a:normAutofit fontScale="90000"/>
          </a:bodyPr>
          <a:lstStyle/>
          <a:p>
            <a:r>
              <a:rPr lang="hu-HU" sz="4400" dirty="0"/>
              <a:t>A maffiaállam rendszerszerű korrupciójának </a:t>
            </a:r>
            <a:br>
              <a:rPr lang="hu-HU" sz="4400" dirty="0"/>
            </a:br>
            <a:r>
              <a:rPr lang="hu-HU" sz="4400" dirty="0">
                <a:solidFill>
                  <a:srgbClr val="FF0000"/>
                </a:solidFill>
              </a:rPr>
              <a:t>bűnszervezeti működése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80133"/>
            <a:ext cx="10972800" cy="5262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kern="0" dirty="0">
                <a:latin typeface="Calibri" panose="020F0502020204030204" pitchFamily="34" charset="0"/>
                <a:ea typeface="Aptos"/>
              </a:rPr>
              <a:t>A rendszerszerű korrupció tipikus megjelenési formája kimeríti a bűnszervezetben elkövetett bűncselekmény fogalmát. </a:t>
            </a:r>
          </a:p>
          <a:p>
            <a:pPr marL="0" indent="0">
              <a:buNone/>
            </a:pPr>
            <a:r>
              <a:rPr lang="hu-HU" sz="2800" kern="0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A magyar büntető törvénykönyv szerint a </a:t>
            </a:r>
            <a:r>
              <a:rPr lang="hu-HU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„</a:t>
            </a:r>
            <a:r>
              <a:rPr lang="hu-HU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bűnszervezet: </a:t>
            </a:r>
          </a:p>
          <a:p>
            <a:pPr marL="1104886" lvl="1" indent="-571500">
              <a:buFont typeface="Wingdings" panose="05000000000000000000" pitchFamily="2" charset="2"/>
              <a:buChar char="§"/>
            </a:pPr>
            <a:r>
              <a:rPr lang="hu-HU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három vagy több személyből álló, </a:t>
            </a:r>
          </a:p>
          <a:p>
            <a:pPr marL="1104886" lvl="1" indent="-571500">
              <a:buFont typeface="Wingdings" panose="05000000000000000000" pitchFamily="2" charset="2"/>
              <a:buChar char="§"/>
            </a:pPr>
            <a:r>
              <a:rPr lang="hu-HU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hosszabb időre szervezett, </a:t>
            </a:r>
          </a:p>
          <a:p>
            <a:pPr marL="1104886" lvl="1" indent="-571500">
              <a:buFont typeface="Wingdings" panose="05000000000000000000" pitchFamily="2" charset="2"/>
              <a:buChar char="§"/>
            </a:pPr>
            <a:r>
              <a:rPr lang="hu-HU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összehangoltan működő csoport, </a:t>
            </a:r>
          </a:p>
          <a:p>
            <a:pPr marL="1104886" lvl="1" indent="-571500">
              <a:buFont typeface="Wingdings" panose="05000000000000000000" pitchFamily="2" charset="2"/>
              <a:buChar char="§"/>
            </a:pPr>
            <a:r>
              <a:rPr lang="hu-HU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amelynek célja (…) szándékos bűncselekmények elkövetése”</a:t>
            </a:r>
            <a:r>
              <a:rPr lang="hu-HU" sz="2800" kern="0" dirty="0"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.</a:t>
            </a:r>
            <a:r>
              <a:rPr lang="hu-HU" sz="2800" kern="0" baseline="30000" dirty="0"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2800" kern="0" dirty="0"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A törvény alkalmazásában az összehangoltság azt jelenti, hogy a bűnszervezet tagjai </a:t>
            </a:r>
            <a:r>
              <a:rPr lang="hu-HU" sz="2800" b="1" kern="0" dirty="0"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a „bűncselekményekkel kapcsolatos feladatokat megosztják”</a:t>
            </a:r>
            <a:r>
              <a:rPr lang="hu-HU" sz="2800" kern="0" dirty="0"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, ami </a:t>
            </a:r>
            <a:r>
              <a:rPr lang="hu-HU" sz="2800" b="1" kern="0" dirty="0"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„</a:t>
            </a:r>
            <a:r>
              <a:rPr lang="hu-HU" sz="2800" b="1" kern="0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nyilvánvalóan előzetes tervezést, bizonyos fokú irányítást, szervezést feltételez”</a:t>
            </a:r>
            <a:r>
              <a:rPr lang="hu-HU" sz="2800" kern="0" dirty="0">
                <a:latin typeface="Calibri" panose="020F0502020204030204" pitchFamily="34" charset="0"/>
                <a:ea typeface="Aptos"/>
                <a:cs typeface="Times New Roman" panose="02020603050405020304" pitchFamily="18" charset="0"/>
              </a:rPr>
              <a:t>.</a:t>
            </a:r>
            <a:r>
              <a:rPr lang="hu-HU" sz="2800" kern="0" dirty="0">
                <a:latin typeface="Calibri" panose="020F0502020204030204" pitchFamily="34" charset="0"/>
                <a:ea typeface="Aptos"/>
                <a:cs typeface="Tahoma" panose="020B0604030504040204" pitchFamily="34" charset="0"/>
              </a:rPr>
              <a:t>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5620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9241"/>
            <a:ext cx="12192000" cy="785091"/>
          </a:xfrm>
        </p:spPr>
        <p:txBody>
          <a:bodyPr>
            <a:noAutofit/>
          </a:bodyPr>
          <a:lstStyle/>
          <a:p>
            <a:r>
              <a:rPr lang="hu-HU" sz="3600" dirty="0"/>
              <a:t>Állami bűnszervezet, bűnöző állam, szervezett felvilág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6255" y="940007"/>
            <a:ext cx="11924145" cy="58142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3800" b="1" dirty="0"/>
              <a:t>A</a:t>
            </a:r>
            <a:r>
              <a:rPr lang="hu-HU" sz="3800" b="1" kern="0" dirty="0">
                <a:solidFill>
                  <a:prstClr val="black"/>
                </a:solidFill>
                <a:ea typeface="Aptos"/>
                <a:cs typeface="Times New Roman" panose="02020603050405020304" pitchFamily="18" charset="0"/>
              </a:rPr>
              <a:t> Kúria 2005-ben meghozott jogegységi határozata</a:t>
            </a:r>
            <a:r>
              <a:rPr lang="hu-HU" sz="3800" b="1" kern="0" baseline="30000" dirty="0">
                <a:solidFill>
                  <a:prstClr val="black"/>
                </a:solidFill>
                <a:ea typeface="Aptos"/>
                <a:cs typeface="Times New Roman" panose="02020603050405020304" pitchFamily="18" charset="0"/>
              </a:rPr>
              <a:t> </a:t>
            </a:r>
            <a:r>
              <a:rPr lang="hu-HU" sz="3800" b="1" dirty="0"/>
              <a:t>szerint </a:t>
            </a:r>
          </a:p>
          <a:p>
            <a:pPr marL="0" indent="0" algn="ctr">
              <a:buNone/>
            </a:pPr>
            <a:r>
              <a:rPr lang="hu-HU" sz="3800" b="1" dirty="0">
                <a:solidFill>
                  <a:srgbClr val="FF0000"/>
                </a:solidFill>
              </a:rPr>
              <a:t>a bűnszervezet: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100" b="1" dirty="0"/>
              <a:t>hosszabb időre szervezetten és összehangoltan működik;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100" b="1" dirty="0"/>
              <a:t>a benne cselekvő személyeknek egymást erősítő hatása van;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100" b="1" dirty="0"/>
              <a:t>bűnszervezeten belüli cselekvésnek hierarchiája van;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100" b="1" dirty="0"/>
              <a:t>esetében különbséget kell tenni a bűnszervezet tagjaként, illetve annak megbízásából elkövetett bűncselekmény jogi megítélése között;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3100" b="1" dirty="0"/>
              <a:t>láncolatos cselekményeit feltételező jellegéből következik, hogy a tettes cselekménye megvalósításakor a </a:t>
            </a:r>
            <a:r>
              <a:rPr lang="hu-HU" sz="3100" b="1" dirty="0" err="1"/>
              <a:t>bűnszervezetbeni</a:t>
            </a:r>
            <a:r>
              <a:rPr lang="hu-HU" sz="3100" b="1" dirty="0"/>
              <a:t> elkövetést felismerte.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400" dirty="0"/>
              <a:t>Bár a Kúria jogegységi határozata az </a:t>
            </a:r>
            <a:r>
              <a:rPr lang="hu-HU" sz="2400" b="1" dirty="0"/>
              <a:t>embercsempészet, lányfuttatás, drogkereskedelem </a:t>
            </a:r>
            <a:r>
              <a:rPr lang="hu-HU" sz="2400" dirty="0"/>
              <a:t>és az ezekhez hasonló jellegű, klasszikusan alvilági szervezeti bűnügyeket segít egységesen értelmezni, sem a büntető törvénykönyv, sem </a:t>
            </a:r>
            <a:r>
              <a:rPr lang="hu-HU" sz="2400" b="1" dirty="0"/>
              <a:t>a jogegységi határozat definíciói nem zárják ki az alkalmazás lehetőségét, olyan esetekben sem, mikor a bűnszervezet tagjainak jelentős része a közhatalmi intézmények felső vezetői rétegéből kerül ki</a:t>
            </a:r>
            <a:r>
              <a:rPr lang="hu-HU" sz="2400" dirty="0"/>
              <a:t>. </a:t>
            </a:r>
          </a:p>
          <a:p>
            <a:pPr marL="0" indent="0" algn="ctr">
              <a:buNone/>
            </a:pPr>
            <a:r>
              <a:rPr lang="hu-HU" sz="3800" b="1" dirty="0"/>
              <a:t>Az állami bűnszervezetet mozgató, meghatározó elem nem a szervezett alvilág, hanem maga a </a:t>
            </a:r>
            <a:r>
              <a:rPr lang="hu-HU" sz="3800" b="1" dirty="0">
                <a:solidFill>
                  <a:srgbClr val="FF0000"/>
                </a:solidFill>
              </a:rPr>
              <a:t>szervezett felvilág, a maffiaállam</a:t>
            </a:r>
            <a:r>
              <a:rPr lang="hu-HU" sz="3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321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934" y="718818"/>
            <a:ext cx="11904133" cy="795945"/>
          </a:xfrm>
        </p:spPr>
        <p:txBody>
          <a:bodyPr>
            <a:noAutofit/>
          </a:bodyPr>
          <a:lstStyle/>
          <a:p>
            <a:r>
              <a:rPr lang="hu-HU" sz="540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 bűnöző állam négy funkciója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4417" y="1976582"/>
            <a:ext cx="10943167" cy="4461162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333"/>
              </a:spcAft>
              <a:buClr>
                <a:srgbClr val="4D7C84"/>
              </a:buClr>
              <a:buFont typeface="+mj-lt"/>
              <a:buAutoNum type="arabicPeriod"/>
            </a:pPr>
            <a:r>
              <a:rPr lang="hu-HU" sz="3600" b="1" dirty="0">
                <a:solidFill>
                  <a:srgbClr val="FF0000"/>
                </a:solidFill>
              </a:rPr>
              <a:t>megszerezni</a:t>
            </a:r>
            <a:r>
              <a:rPr lang="hu-HU" sz="3600" b="1" dirty="0"/>
              <a:t> a korrupt módon elosztható jövedelmeket, kompetenciákat és tulajdonokat;</a:t>
            </a:r>
            <a:endParaRPr lang="hu-HU" sz="3600" b="1" dirty="0">
              <a:hlinkClick r:id="rId3"/>
            </a:endParaRPr>
          </a:p>
          <a:p>
            <a:pPr marL="457200" indent="-457200">
              <a:spcBef>
                <a:spcPts val="0"/>
              </a:spcBef>
              <a:spcAft>
                <a:spcPts val="1333"/>
              </a:spcAft>
              <a:buClr>
                <a:srgbClr val="4D7C84"/>
              </a:buClr>
              <a:buFont typeface="+mj-lt"/>
              <a:buAutoNum type="arabicPeriod"/>
            </a:pPr>
            <a:r>
              <a:rPr lang="hu-HU" sz="3600" b="1" dirty="0">
                <a:solidFill>
                  <a:srgbClr val="FF0000"/>
                </a:solidFill>
              </a:rPr>
              <a:t>tisztára mosni </a:t>
            </a:r>
            <a:r>
              <a:rPr lang="hu-HU" sz="3600" b="1" dirty="0"/>
              <a:t>a korrupt módon szerzett vagyonokat;</a:t>
            </a:r>
          </a:p>
          <a:p>
            <a:pPr marL="457200" indent="-457200">
              <a:spcBef>
                <a:spcPts val="0"/>
              </a:spcBef>
              <a:spcAft>
                <a:spcPts val="1333"/>
              </a:spcAft>
              <a:buClr>
                <a:srgbClr val="4D7C84"/>
              </a:buClr>
              <a:buFont typeface="+mj-lt"/>
              <a:buAutoNum type="arabicPeriod"/>
            </a:pPr>
            <a:r>
              <a:rPr lang="hu-HU" sz="3600" b="1" dirty="0">
                <a:solidFill>
                  <a:srgbClr val="FF0000"/>
                </a:solidFill>
              </a:rPr>
              <a:t>biztosítani</a:t>
            </a:r>
            <a:r>
              <a:rPr lang="hu-HU" sz="3600" b="1" dirty="0"/>
              <a:t> tagjai büntethetetlenségét;</a:t>
            </a:r>
          </a:p>
          <a:p>
            <a:pPr marL="457200" indent="-457200">
              <a:spcBef>
                <a:spcPts val="0"/>
              </a:spcBef>
              <a:spcAft>
                <a:spcPts val="1333"/>
              </a:spcAft>
              <a:buClr>
                <a:srgbClr val="4D7C84"/>
              </a:buClr>
              <a:buFont typeface="+mj-lt"/>
              <a:buAutoNum type="arabicPeriod"/>
            </a:pPr>
            <a:r>
              <a:rPr lang="hu-HU" sz="3600" b="1" dirty="0">
                <a:solidFill>
                  <a:srgbClr val="FF0000"/>
                </a:solidFill>
              </a:rPr>
              <a:t>fenntartani </a:t>
            </a:r>
            <a:r>
              <a:rPr lang="hu-HU" sz="3600" b="1" dirty="0"/>
              <a:t>a bűnszervezet működését lehetővé tevő </a:t>
            </a:r>
            <a:r>
              <a:rPr lang="hu-HU" sz="3600" b="1" dirty="0" err="1"/>
              <a:t>önkényuralmi</a:t>
            </a:r>
            <a:r>
              <a:rPr lang="hu-HU" sz="3600" b="1" dirty="0"/>
              <a:t> rendszert. </a:t>
            </a:r>
          </a:p>
          <a:p>
            <a:pPr marL="0" indent="0">
              <a:spcBef>
                <a:spcPts val="0"/>
              </a:spcBef>
              <a:spcAft>
                <a:spcPts val="1333"/>
              </a:spcAft>
              <a:buClr>
                <a:srgbClr val="4D7C84"/>
              </a:buClr>
              <a:buNone/>
            </a:pPr>
            <a:endParaRPr lang="hu-HU" sz="2400" b="1" dirty="0"/>
          </a:p>
          <a:p>
            <a:pPr marL="0" indent="0">
              <a:spcBef>
                <a:spcPts val="0"/>
              </a:spcBef>
              <a:spcAft>
                <a:spcPts val="1333"/>
              </a:spcAft>
              <a:buClr>
                <a:srgbClr val="4D7C84"/>
              </a:buClr>
              <a:buNone/>
            </a:pPr>
            <a:endParaRPr lang="en-US" sz="2400" dirty="0">
              <a:solidFill>
                <a:srgbClr val="504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7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20073" y="101601"/>
            <a:ext cx="12450618" cy="784519"/>
          </a:xfrm>
        </p:spPr>
        <p:txBody>
          <a:bodyPr>
            <a:noAutofit/>
          </a:bodyPr>
          <a:lstStyle/>
          <a:p>
            <a:r>
              <a:rPr lang="hu-HU" sz="3600" dirty="0"/>
              <a:t>Teendők a bűnöző állam első funkciója (</a:t>
            </a:r>
            <a:r>
              <a:rPr lang="hu-HU" sz="3600" dirty="0">
                <a:solidFill>
                  <a:srgbClr val="FF0000"/>
                </a:solidFill>
              </a:rPr>
              <a:t>megszerezni</a:t>
            </a:r>
            <a:r>
              <a:rPr lang="hu-HU" sz="3600" dirty="0"/>
              <a:t>) tekintetében (1):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988" y="933255"/>
            <a:ext cx="12126011" cy="5882325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800" b="1" i="1" dirty="0">
                <a:solidFill>
                  <a:srgbClr val="FF0000"/>
                </a:solidFill>
              </a:rPr>
              <a:t>A már megvalósult cselekmények tekintetében:</a:t>
            </a:r>
            <a:endParaRPr lang="hu-HU" sz="2800" b="1" dirty="0">
              <a:solidFill>
                <a:srgbClr val="FF0000"/>
              </a:solidFill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10" b="1" dirty="0"/>
              <a:t>Átfogó vizsgálatot kell folytatni az 1 </a:t>
            </a:r>
            <a:r>
              <a:rPr lang="hu-HU" sz="2010" b="1" dirty="0" err="1"/>
              <a:t>mrd</a:t>
            </a:r>
            <a:r>
              <a:rPr lang="hu-HU" sz="2010" b="1" dirty="0"/>
              <a:t> forint feletti támogatási és közbeszerzési döntések, valamint koncessziók tekintetében.</a:t>
            </a:r>
            <a:r>
              <a:rPr lang="hu-HU" sz="2010" dirty="0"/>
              <a:t> Ez magában foglalja a </a:t>
            </a:r>
            <a:r>
              <a:rPr lang="hu-HU" sz="2010" b="1" dirty="0"/>
              <a:t>kiírás</a:t>
            </a:r>
            <a:r>
              <a:rPr lang="hu-HU" sz="2010" dirty="0"/>
              <a:t>, az </a:t>
            </a:r>
            <a:r>
              <a:rPr lang="hu-HU" sz="2010" b="1" dirty="0"/>
              <a:t>odaítélés</a:t>
            </a:r>
            <a:r>
              <a:rPr lang="hu-HU" sz="2010" dirty="0"/>
              <a:t>, a </a:t>
            </a:r>
            <a:r>
              <a:rPr lang="hu-HU" sz="2010" b="1" dirty="0"/>
              <a:t>teljesülés</a:t>
            </a:r>
            <a:r>
              <a:rPr lang="hu-HU" sz="2010" dirty="0"/>
              <a:t> és </a:t>
            </a:r>
            <a:r>
              <a:rPr lang="hu-HU" sz="2010" b="1" dirty="0"/>
              <a:t>működés </a:t>
            </a:r>
            <a:r>
              <a:rPr lang="hu-HU" sz="2010" dirty="0"/>
              <a:t>generális átvizsgálását. A vizsgálat kérdése, hogy a szerződéses kötelezettségek teljesültek-e, valamint hogy milyen mértékben állapítható meg túlárazás és így – az állami szereplők részéről – a közvagyon hűtlen kezelése. A közbeszerzési, támogatási, egyéb vonatkozó szabályok megsértésének megállapítása esetén az így megszerzett jogosultságokat és még fennálló szerződéseket ex </a:t>
            </a:r>
            <a:r>
              <a:rPr lang="hu-HU" sz="2010" dirty="0" err="1"/>
              <a:t>nunc</a:t>
            </a:r>
            <a:r>
              <a:rPr lang="hu-HU" sz="2010" dirty="0"/>
              <a:t> hatállyal (a bírósági döntés jogerőssé válásával) meg kell szüntetni.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10" b="1" dirty="0"/>
              <a:t>Felül kell vizsgálni minden olyan tulajdon- és állami- vagy más személy vagy szervezet részéről történő jogosítványszerzést, státusváltozást, amely valamilyen veszélyhelyzetre hivatkozva, különleges eljárásrendben történt.</a:t>
            </a:r>
            <a:r>
              <a:rPr lang="hu-HU" sz="2010" dirty="0"/>
              <a:t> A vizsgálat tárgya, hogy az adott </a:t>
            </a:r>
            <a:r>
              <a:rPr lang="hu-HU" sz="2010" b="1" dirty="0"/>
              <a:t>veszélyhelyzettel összefüggő indokolás </a:t>
            </a:r>
            <a:r>
              <a:rPr lang="hu-HU" sz="2010" dirty="0"/>
              <a:t>jogos volt-e. Amennyiben nem, a kialakult helyzetet meg kell szüntetni, föl kell számolni, azaz a jogosulatlanul megszerzett vagyont a büntetőjogi szabályoknak megfelelően polgári jogi igény keretében az eredeti jogosulthoz vissza kell juttatni, illetve amennyiben ez bármely okból nem lehetséges, rendelkezni a vagyon elkobzásáról és további állami kezeléséről.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10" b="1" dirty="0"/>
              <a:t>Felül kell vizsgálni minden nemzetgazdasági vagy nemzetbiztonsági szempontból kiemeltnek minősített vagy rozsdaövezeti beruházást. </a:t>
            </a:r>
            <a:r>
              <a:rPr lang="hu-HU" sz="2010" dirty="0"/>
              <a:t>A vizsgálat tárgya, hogy a </a:t>
            </a:r>
            <a:r>
              <a:rPr lang="hu-HU" sz="2010" b="1" dirty="0"/>
              <a:t>beruházás kiemelt- vagy rozsdaövezeti voltának indokolása</a:t>
            </a:r>
            <a:r>
              <a:rPr lang="hu-HU" sz="2010" dirty="0"/>
              <a:t> jogos volt-e. Amennyiben nem, a kérdéses beruházás kiemelt státuszát a megfelelő jogszabályi forma alkalmazásával meg kell szüntetni, és azt a vonatkozó állami szervek (például Versenyhivatal) vizsgálata alá kell vonni.</a:t>
            </a:r>
          </a:p>
        </p:txBody>
      </p:sp>
    </p:spTree>
    <p:extLst>
      <p:ext uri="{BB962C8B-B14F-4D97-AF65-F5344CB8AC3E}">
        <p14:creationId xmlns:p14="http://schemas.microsoft.com/office/powerpoint/2010/main" val="299774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47783" y="157018"/>
            <a:ext cx="12515273" cy="700822"/>
          </a:xfrm>
        </p:spPr>
        <p:txBody>
          <a:bodyPr>
            <a:noAutofit/>
          </a:bodyPr>
          <a:lstStyle/>
          <a:p>
            <a:r>
              <a:rPr lang="hu-HU" sz="3600" dirty="0"/>
              <a:t>Teendők a bűnöző állam első funkciója (</a:t>
            </a:r>
            <a:r>
              <a:rPr lang="hu-HU" sz="3600" dirty="0">
                <a:solidFill>
                  <a:srgbClr val="FF0000"/>
                </a:solidFill>
              </a:rPr>
              <a:t>megszerezni</a:t>
            </a:r>
            <a:r>
              <a:rPr lang="hu-HU" sz="3600" dirty="0"/>
              <a:t>) tekintetében (2):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4690" y="1027521"/>
            <a:ext cx="11914909" cy="5388510"/>
          </a:xfrm>
        </p:spPr>
        <p:txBody>
          <a:bodyPr>
            <a:normAutofit fontScale="25000" lnSpcReduction="20000"/>
          </a:bodyPr>
          <a:lstStyle/>
          <a:p>
            <a:pPr marL="45720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1200" b="1" i="1" dirty="0">
                <a:solidFill>
                  <a:srgbClr val="FF0000"/>
                </a:solidFill>
              </a:rPr>
              <a:t>A későbbi cselekmények megelőzése érdekében:</a:t>
            </a:r>
            <a:endParaRPr lang="hu-HU" sz="11200" b="1" dirty="0">
              <a:solidFill>
                <a:srgbClr val="FF0000"/>
              </a:solidFill>
            </a:endParaRPr>
          </a:p>
          <a:p>
            <a:pPr marL="457200" lvl="0">
              <a:lnSpc>
                <a:spcPct val="120000"/>
              </a:lnSpc>
              <a:spcBef>
                <a:spcPts val="48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8400" b="1" dirty="0"/>
              <a:t>Ki kell zárni a közbeszerzésekből azokat a szereplőket, akiknél a fenti </a:t>
            </a:r>
            <a:r>
              <a:rPr lang="hu-HU" sz="8400" b="1" dirty="0" smtClean="0"/>
              <a:t>eljárások </a:t>
            </a:r>
            <a:r>
              <a:rPr lang="hu-HU" sz="8400" b="1" dirty="0"/>
              <a:t>során közbeszerzési ügyekben egy meghatározott mértéket meghaladó túlárazást találtak, vagy a szerződésben vállalt és a végleges ár közötti különbség meghalad egy meghatározott mértéket, melynek meghatározásánál az igazolt többlet- és pótmunkák értéke levonandó. </a:t>
            </a:r>
            <a:r>
              <a:rPr lang="hu-HU" sz="8400" dirty="0"/>
              <a:t>A tiltásnak vonatkoznia kell a kérdéses cég tulajdonosának közvetlen vagy közvetett tulajdonában álló jelenlegi és jövőbeli </a:t>
            </a:r>
            <a:r>
              <a:rPr lang="hu-HU" sz="8400" dirty="0" err="1"/>
              <a:t>cégeire</a:t>
            </a:r>
            <a:r>
              <a:rPr lang="hu-HU" sz="8400" dirty="0"/>
              <a:t>, valamint azokra a cégekre, amelyek a cégtulajdonos hozzátartozóinak közvetlen vagy közvetett tulajdonában vannak, és alvállalkozóként vettek részt az inkriminált közbeszerzésekben.</a:t>
            </a:r>
          </a:p>
          <a:p>
            <a:pPr marL="457200" lvl="0">
              <a:spcBef>
                <a:spcPts val="48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8400" b="1" dirty="0"/>
              <a:t>A végrehajtó hatalomtól független, szakmai szervezetek delegáltjaiból álló közbeszerzési tanácsot kell felállítani, amely első lépésként a tízmilliárd forintos összeghatár fölött ellenőrzi az állami vagy önkormányzati kifizetéseket.</a:t>
            </a:r>
            <a:r>
              <a:rPr lang="hu-HU" sz="8400" dirty="0"/>
              <a:t> A tanács mind a közbeszerzési eljárások lebonyolítását, mind a megkötött szerződések alapján fizetett összegek jogosságát illetően felülvizsgálati jogkörökkel rendelkezik. Jogszerűtlen eljárás esetén az eredeti állapot helyreállítása vagy a vagyoni kár megtérítése érdekében a megfelelő hatáskörrel rendelkező szerv (bíróság, Versenytanács stb.) eljárását kezdeményezi.</a:t>
            </a:r>
          </a:p>
          <a:p>
            <a:pPr marL="457200" lvl="0">
              <a:spcBef>
                <a:spcPts val="48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sz="8400" b="1" dirty="0"/>
              <a:t>Az érintett jogosultaknak közvetlenül is biztosítani kell a jogorvoslati jogot a kiemelt beruházások jogszerűsége, illetve az annak folyományaként bekövetkező tulajdonjog-átszállások tekintetében.</a:t>
            </a:r>
            <a:r>
              <a:rPr lang="hu-HU" sz="8400" dirty="0"/>
              <a:t> A bíróságnak legyen kötelező záros határidőn belül dönteni a kiemelt beruházás és a hozzá kapcsolódó tulajdonvesztés jogszerűségéről, valamint a kompenzáció méltányos voltáról.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330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34503"/>
            <a:ext cx="10972800" cy="1143000"/>
          </a:xfrm>
        </p:spPr>
        <p:txBody>
          <a:bodyPr>
            <a:noAutofit/>
          </a:bodyPr>
          <a:lstStyle/>
          <a:p>
            <a:r>
              <a:rPr lang="hu-HU" sz="3600" dirty="0"/>
              <a:t>Teendők a bűnöző állam második funkciója (</a:t>
            </a:r>
            <a:r>
              <a:rPr lang="hu-HU" sz="3600" dirty="0">
                <a:solidFill>
                  <a:srgbClr val="FF0000"/>
                </a:solidFill>
              </a:rPr>
              <a:t>tisztára mosni</a:t>
            </a:r>
            <a:r>
              <a:rPr lang="hu-HU" sz="3600" dirty="0"/>
              <a:t>) tekintetében (1):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34910"/>
            <a:ext cx="12192000" cy="5561815"/>
          </a:xfrm>
        </p:spPr>
        <p:txBody>
          <a:bodyPr>
            <a:noAutofit/>
          </a:bodyPr>
          <a:lstStyle/>
          <a:p>
            <a:pPr marL="457200" lvl="0" indent="0">
              <a:spcBef>
                <a:spcPts val="0"/>
              </a:spcBef>
              <a:buNone/>
            </a:pPr>
            <a:r>
              <a:rPr lang="hu-HU" sz="2330" b="1" i="1" dirty="0">
                <a:solidFill>
                  <a:srgbClr val="FF0000"/>
                </a:solidFill>
              </a:rPr>
              <a:t>A már megvalósult cselekmények tekintetében:</a:t>
            </a:r>
          </a:p>
          <a:p>
            <a:pPr marL="457211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330" b="1" dirty="0"/>
              <a:t>Nyilvánosságra kell hozni a hazai magántőkealapok tulajdonosi összetételét.</a:t>
            </a:r>
            <a:r>
              <a:rPr lang="hu-HU" sz="2330" dirty="0"/>
              <a:t> Ezt lehetővé teszi, hogy a százmillió euró alatti magántőkealapok titkosságát az EU-s szabályozás nemzeti hatáskörbe utalta.</a:t>
            </a:r>
          </a:p>
          <a:p>
            <a:pPr marL="457211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330" b="1" dirty="0"/>
              <a:t>Felül kell vizsgálni minden tízmilliárd forint feletti állami tulajdonszerzést tőzsdei cégekben. </a:t>
            </a:r>
            <a:r>
              <a:rPr lang="hu-HU" sz="2330" dirty="0"/>
              <a:t>A vizsgálat tárgya, hogy az állam milyen értékhez jutott a tulajdonszerzés révén, különös tekintetettel a döntési jogokra a cég tekintetében.</a:t>
            </a:r>
          </a:p>
          <a:p>
            <a:pPr marL="457211" lvl="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330" b="1" dirty="0"/>
              <a:t>Felül kell vizsgálni minden egymilliárd forint feletti értékű ajándékozást vagy más, a cég tulajdonosi körén kívüli szereplő számára való juttatást azon magánszemélyek és szervezetek esetében, akiknek cégei, egyéb szervezetei állami juttatásokban, hitelekben vagy közbeszerzésekben részesültek. </a:t>
            </a:r>
            <a:r>
              <a:rPr lang="hu-HU" sz="2330" dirty="0"/>
              <a:t>A vizsgálat tárgya a közpénz magánpénzzé való konvertálásának lekövetése, különös tekintettel azokra a szereplőkre, akik politikusok családtagjaiként részesültek – </a:t>
            </a:r>
            <a:r>
              <a:rPr lang="hu-HU" sz="2330" dirty="0" err="1"/>
              <a:t>cégeiken</a:t>
            </a:r>
            <a:r>
              <a:rPr lang="hu-HU" sz="2330" dirty="0"/>
              <a:t> keresztül – ajándékban juttatásban. A cégek részére történt állami juttatások indokoltságát, közérdekű jellegét is vizsgálni kell, különös tekintettel arra, hogy utóbb a juttatások célja megvalósult-e, avagy sem (pl. munkahelyteremtés, exportcélok).</a:t>
            </a:r>
          </a:p>
        </p:txBody>
      </p:sp>
    </p:spTree>
    <p:extLst>
      <p:ext uri="{BB962C8B-B14F-4D97-AF65-F5344CB8AC3E}">
        <p14:creationId xmlns:p14="http://schemas.microsoft.com/office/powerpoint/2010/main" val="326035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99155"/>
            <a:ext cx="10972800" cy="1143000"/>
          </a:xfrm>
        </p:spPr>
        <p:txBody>
          <a:bodyPr>
            <a:noAutofit/>
          </a:bodyPr>
          <a:lstStyle/>
          <a:p>
            <a:r>
              <a:rPr lang="hu-HU" sz="3600" dirty="0"/>
              <a:t>Teendők a bűnöző állam második funkciója (</a:t>
            </a:r>
            <a:r>
              <a:rPr lang="hu-HU" sz="3600" dirty="0">
                <a:solidFill>
                  <a:srgbClr val="FF0000"/>
                </a:solidFill>
              </a:rPr>
              <a:t>tisztára mosni</a:t>
            </a:r>
            <a:r>
              <a:rPr lang="hu-HU" sz="3600" dirty="0"/>
              <a:t>) tekintetében (2):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599" y="1242155"/>
            <a:ext cx="11924145" cy="5444972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hu-HU" sz="3000" b="1" i="1" dirty="0">
                <a:solidFill>
                  <a:srgbClr val="FF0000"/>
                </a:solidFill>
              </a:rPr>
              <a:t>A későbbi cselekmények megelőzése érdekében:</a:t>
            </a:r>
            <a:endParaRPr lang="hu-HU" sz="3000" b="1" dirty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2400" b="1" dirty="0"/>
              <a:t>A követhetetlen, feltáratlan tulajdonosi hátterű vállalkozásokat, szervezeteket ki kell zárni a közbeszerzésekből, állami hitelekből, hitelkedvezményekből és támogatásokból. </a:t>
            </a:r>
            <a:r>
              <a:rPr lang="hu-HU" sz="2400" dirty="0"/>
              <a:t>Bizonytalan </a:t>
            </a:r>
            <a:r>
              <a:rPr lang="hu-HU" sz="2400" dirty="0" err="1"/>
              <a:t>hátterűnek</a:t>
            </a:r>
            <a:r>
              <a:rPr lang="hu-HU" sz="2400" dirty="0"/>
              <a:t> számítanak többek közt a nem nyílt tulajdonosi hátterű magántőkealapok és az offshore cégek.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2400" b="1" dirty="0"/>
              <a:t>Meg kell tiltani, hogy az állam közpénzt közvetlenül vagy közvetetten magántőkealapba fektethessen.</a:t>
            </a:r>
            <a:r>
              <a:rPr lang="hu-HU" sz="2400" dirty="0"/>
              <a:t> A tilalom a közpénzek átláthatóságát szolgálja, amelytől kiemelt beruházások esetén sem térhetnek el.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2400" b="1" dirty="0"/>
              <a:t>Meg kell tiltani, hogy az állam tízmilliárd forint felett úgy vásároljon egy cégből részesedést, hogy cserébe ne jusson döntési jogosítványokhoz. </a:t>
            </a:r>
            <a:r>
              <a:rPr lang="hu-HU" sz="2400" dirty="0"/>
              <a:t>A tilalom azt szolgálja, hogy ne kerülhessenek jelentős közpénzek magáncégekhez az állami felügyelet feladásával.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2400" b="1" dirty="0"/>
              <a:t>Meg kell tiltani a 100.000 forintot meghaladó üzleti tranzakciók esetében a készpénz használatát.</a:t>
            </a:r>
            <a:endParaRPr lang="hu-HU" sz="2400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26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831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>
            <a:extLst>
              <a:ext uri="{FF2B5EF4-FFF2-40B4-BE49-F238E27FC236}">
                <a16:creationId xmlns:a16="http://schemas.microsoft.com/office/drawing/2014/main" id="{9C55480B-F82F-C926-3AC9-B2201DD84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" y="0"/>
            <a:ext cx="120999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/>
          <a:p>
            <a:pPr marL="0" marR="0" lvl="0" indent="0" algn="ctr" defTabSz="914400" rtl="0" eaLnBrk="1" fontAlgn="base" latinLnBrk="0" hangingPunct="0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felsoroltak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közül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melyik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Magyarországon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legsúlyosabb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megoldandó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probléma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  <a:b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És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melyik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második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az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első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és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második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hely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szerint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súlyozott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átlagok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0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problémák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súlyosságának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megítélése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pártpreferencia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szerint</a:t>
            </a:r>
            <a:endParaRPr kumimoji="0" lang="en-US" altLang="en-US" sz="4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0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Medián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2023.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november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(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kormánypártiak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ellenzékiek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kumimoji="0" lang="en-US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pártnélküliek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</a:t>
            </a:r>
          </a:p>
        </p:txBody>
      </p:sp>
      <p:graphicFrame>
        <p:nvGraphicFramePr>
          <p:cNvPr id="4" name="Tartalom helye 13">
            <a:extLst>
              <a:ext uri="{FF2B5EF4-FFF2-40B4-BE49-F238E27FC236}">
                <a16:creationId xmlns:a16="http://schemas.microsoft.com/office/drawing/2014/main" id="{5FBAA0B7-59BA-A960-6821-D22A921CAD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070399"/>
              </p:ext>
            </p:extLst>
          </p:nvPr>
        </p:nvGraphicFramePr>
        <p:xfrm>
          <a:off x="498655" y="1634429"/>
          <a:ext cx="6967015" cy="255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rtalom helye 13">
            <a:extLst>
              <a:ext uri="{FF2B5EF4-FFF2-40B4-BE49-F238E27FC236}">
                <a16:creationId xmlns:a16="http://schemas.microsoft.com/office/drawing/2014/main" id="{6F301907-9D07-8CE6-229E-13F0D2190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513074"/>
              </p:ext>
            </p:extLst>
          </p:nvPr>
        </p:nvGraphicFramePr>
        <p:xfrm>
          <a:off x="6242976" y="1610235"/>
          <a:ext cx="6671844" cy="255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9" name="Ellipszis 2">
            <a:extLst>
              <a:ext uri="{FF2B5EF4-FFF2-40B4-BE49-F238E27FC236}">
                <a16:creationId xmlns:a16="http://schemas.microsoft.com/office/drawing/2014/main" id="{5268380C-E334-BF9C-1583-8E3C33C74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498" y="1968500"/>
            <a:ext cx="3021015" cy="550863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3" name="Tartalom helye 13">
            <a:extLst>
              <a:ext uri="{FF2B5EF4-FFF2-40B4-BE49-F238E27FC236}">
                <a16:creationId xmlns:a16="http://schemas.microsoft.com/office/drawing/2014/main" id="{818831A4-1AF6-E3B3-FE6E-3DF292E54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36681"/>
              </p:ext>
            </p:extLst>
          </p:nvPr>
        </p:nvGraphicFramePr>
        <p:xfrm>
          <a:off x="2103862" y="4188717"/>
          <a:ext cx="7984275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53" name="Ellipszis 1">
            <a:extLst>
              <a:ext uri="{FF2B5EF4-FFF2-40B4-BE49-F238E27FC236}">
                <a16:creationId xmlns:a16="http://schemas.microsoft.com/office/drawing/2014/main" id="{7D3DC803-9CD1-08F0-164D-C30F8A521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744" y="4577763"/>
            <a:ext cx="3054370" cy="532437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941D08C6-082D-74B8-58E4-F0731B774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443" y="3382700"/>
            <a:ext cx="2185301" cy="417512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9" rIns="45719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9579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836" y="16026"/>
            <a:ext cx="11933382" cy="936081"/>
          </a:xfrm>
        </p:spPr>
        <p:txBody>
          <a:bodyPr>
            <a:noAutofit/>
          </a:bodyPr>
          <a:lstStyle/>
          <a:p>
            <a:r>
              <a:rPr lang="hu-HU" sz="3200" dirty="0"/>
              <a:t>Teendők a bűnöző állam harmadik funkciója (</a:t>
            </a:r>
            <a:r>
              <a:rPr lang="hu-HU" sz="3200" dirty="0">
                <a:solidFill>
                  <a:srgbClr val="FF0000"/>
                </a:solidFill>
              </a:rPr>
              <a:t>tagjai </a:t>
            </a:r>
            <a:r>
              <a:rPr lang="hu-HU" sz="3200" dirty="0" err="1">
                <a:solidFill>
                  <a:srgbClr val="FF0000"/>
                </a:solidFill>
              </a:rPr>
              <a:t>bűntethetetlenségének</a:t>
            </a:r>
            <a:r>
              <a:rPr lang="hu-HU" sz="3200" dirty="0">
                <a:solidFill>
                  <a:srgbClr val="FF0000"/>
                </a:solidFill>
              </a:rPr>
              <a:t> biztosítása</a:t>
            </a:r>
            <a:r>
              <a:rPr lang="hu-HU" sz="3200" dirty="0"/>
              <a:t>) tekintetében (1):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836" y="952106"/>
            <a:ext cx="12081164" cy="5797485"/>
          </a:xfrm>
        </p:spPr>
        <p:txBody>
          <a:bodyPr>
            <a:normAutofit fontScale="25000" lnSpcReduction="20000"/>
          </a:bodyPr>
          <a:lstStyle/>
          <a:p>
            <a:pPr marL="43200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1200" b="1" i="1" dirty="0">
                <a:solidFill>
                  <a:srgbClr val="FF0000"/>
                </a:solidFill>
              </a:rPr>
              <a:t>A már megvalósult cselekmények tekintetében:</a:t>
            </a:r>
            <a:endParaRPr lang="hu-HU" sz="11200" b="1" dirty="0">
              <a:solidFill>
                <a:srgbClr val="FF0000"/>
              </a:solidFill>
            </a:endParaRPr>
          </a:p>
          <a:p>
            <a:pPr marL="432000"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7200" b="1" dirty="0"/>
              <a:t>Átfogó vagyonosodási vizsgálatot kell folytatni a 2010 óta a 100 leggazdagabb magyar közé bekerülő szereplők körében.</a:t>
            </a:r>
            <a:r>
              <a:rPr lang="hu-HU" sz="7200" dirty="0"/>
              <a:t> A vizsgálat tárgya a vagyonosodás körülményeinek felülvizsgálata és az ezekben közre játszó korrupciós cselekmények feltárása. (Természetesen korábbi éveket is be lehet vonni a vizsgálatok körébe.)</a:t>
            </a:r>
          </a:p>
          <a:p>
            <a:pPr marL="432000"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7200" b="1" dirty="0"/>
              <a:t>Átfogó vagyonosodási vizsgálatot kell folytatni az egymilliárd forint fölötti közbeszerzést és/vagy támogatást elnyerő cégek tulajdonosai, valamint az ezek odaítélésében részt vevő politikai szereplők és családjaik körében.</a:t>
            </a:r>
            <a:r>
              <a:rPr lang="hu-HU" sz="7200" dirty="0"/>
              <a:t> A vizsgálat tárgya a vagyonosodás körülményeinek felülvizsgálata és az ezekben közre játszó korrupciós cselekmények feltárása.</a:t>
            </a:r>
          </a:p>
          <a:p>
            <a:pPr marL="432000"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7200" b="1" dirty="0"/>
              <a:t>Felül kell vizsgálni az olyan kontrollszervek, mint az ÁSZ, az Ügyészség, a Versenyhivatal vagy a rendőrség azon döntéseit, amelyek politikusokat, pártokat vagy egymilliárd fölötti vagyonnal rendelkező gazdasági szereplőket érintenek.</a:t>
            </a:r>
            <a:r>
              <a:rPr lang="hu-HU" sz="7200" dirty="0"/>
              <a:t> A döntések felülvizsgálata azt a célt szolgálja, hogy feltárja azokat az eseteket, amikor személyre szabott védelmet garantáltak vagy büntetést szabtak ki célzottan bizonyos szereplőkre vagy cégekre. Az ilyen esetekben valamennyi ügyet újra kell vizsgálni, a korai szakaszban leállított vizsgálatokat elindítani.</a:t>
            </a:r>
          </a:p>
          <a:p>
            <a:pPr marL="432000"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7200" b="1" dirty="0"/>
              <a:t>Azokban az ügyekben, amelyekben megállapítható a bűnszervezetben való részvétel, alkalmazni kell a kiterjesztett vagyonelkobzást a 2014/42/EU irányelvnek és az azzal összefüggő Btk.-</a:t>
            </a:r>
            <a:r>
              <a:rPr lang="hu-HU" sz="7200" b="1" dirty="0" err="1"/>
              <a:t>beli</a:t>
            </a:r>
            <a:r>
              <a:rPr lang="hu-HU" sz="7200" b="1" dirty="0"/>
              <a:t> rendelkezéseknek megfelelően. </a:t>
            </a:r>
            <a:r>
              <a:rPr lang="hu-HU" sz="7200" dirty="0"/>
              <a:t>(Ezt megelőzően gondoskodni kell a jelzett irányelv és a magyar jogszabályi előírások teljes összhangjáról.)</a:t>
            </a:r>
            <a:r>
              <a:rPr lang="hu-HU" sz="7200" b="1" dirty="0"/>
              <a:t> </a:t>
            </a:r>
            <a:r>
              <a:rPr lang="hu-HU" sz="7200" dirty="0"/>
              <a:t>Ez magában foglalja a bűncselekmény során, mind a büntetőeljárás megindítását megelőzően szerzett vagyont, melynek elkobzása alól csak akkor mentesül az elkövető, ha bizonyítja, hogy a vagyon nem bűncselekményből származik.</a:t>
            </a:r>
          </a:p>
          <a:p>
            <a:pPr marL="432000"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7200" b="1" dirty="0"/>
              <a:t>Az érvénytelen – a közvagyonra kiható – szerződések megtámadhatóságának határideje</a:t>
            </a:r>
            <a:r>
              <a:rPr lang="hu-HU" sz="7200" dirty="0"/>
              <a:t> a jelenlegi egy év helyett a polgári jogi elévülés </a:t>
            </a:r>
            <a:r>
              <a:rPr lang="hu-HU" sz="7200" dirty="0" err="1"/>
              <a:t>határidejéhez</a:t>
            </a:r>
            <a:r>
              <a:rPr lang="hu-HU" sz="7200" dirty="0"/>
              <a:t> és szabályaihoz igazodik, kivéve az 1 milliárd forintot meghaladó szerződéseket, ahol a megtámadási határidő a polgári jogi elévülés határidejének kétszerese. </a:t>
            </a:r>
          </a:p>
          <a:p>
            <a:pPr marL="432000" indent="0">
              <a:spcBef>
                <a:spcPts val="0"/>
              </a:spcBef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8770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364" y="-18462"/>
            <a:ext cx="11988800" cy="1168257"/>
          </a:xfrm>
        </p:spPr>
        <p:txBody>
          <a:bodyPr>
            <a:noAutofit/>
          </a:bodyPr>
          <a:lstStyle/>
          <a:p>
            <a:r>
              <a:rPr lang="hu-HU" sz="3200" dirty="0"/>
              <a:t>Teendők a bűnöző állam harmadik funkciója (</a:t>
            </a:r>
            <a:r>
              <a:rPr lang="hu-HU" sz="3200" dirty="0">
                <a:solidFill>
                  <a:srgbClr val="FF0000"/>
                </a:solidFill>
              </a:rPr>
              <a:t>tagjai </a:t>
            </a:r>
            <a:r>
              <a:rPr lang="hu-HU" sz="3200" dirty="0" err="1">
                <a:solidFill>
                  <a:srgbClr val="FF0000"/>
                </a:solidFill>
              </a:rPr>
              <a:t>bűntethetetlenségének</a:t>
            </a:r>
            <a:r>
              <a:rPr lang="hu-HU" sz="3200" dirty="0">
                <a:solidFill>
                  <a:srgbClr val="FF0000"/>
                </a:solidFill>
              </a:rPr>
              <a:t> biztosítása</a:t>
            </a:r>
            <a:r>
              <a:rPr lang="hu-HU" sz="3200" dirty="0"/>
              <a:t>) tekintetében (2):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364" y="1075907"/>
            <a:ext cx="11988800" cy="497636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hu-HU" sz="11200" b="1" i="1" dirty="0">
                <a:solidFill>
                  <a:srgbClr val="FF0000"/>
                </a:solidFill>
              </a:rPr>
              <a:t>A későbbi cselekmények megelőzése érdekében: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8000" b="1" dirty="0"/>
              <a:t>Ki kell terjeszteni a vagyonnyilatkozati kötelezettségeket a politikusok hozzátartozóira, valamint a tágabb rokonságuk azon tagjaira, akik vállalkozásaik, egyéb pozícióik révén közpénzhez jutottak, állami pénzügyi támogatásban vagy szerződésben részesültek. </a:t>
            </a:r>
            <a:r>
              <a:rPr lang="hu-HU" sz="8000" dirty="0"/>
              <a:t>A vagyonnyilatkozatokat elektronikus, kereshető formában kell hozzáférhetővé tenni bárki számára.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8000" b="1" dirty="0"/>
              <a:t>A vagyonnyilatkozati „tévedés” közokirat-hamisításnak kell, hogy minősüljön, amelynek tekintetében a szándékosság vagy gondatlanság hiányát az érintettnek kell bizonyítania.</a:t>
            </a:r>
            <a:r>
              <a:rPr lang="hu-HU" sz="8000" dirty="0"/>
              <a:t> A „tévedések” bizonyos értékhatár fölött – vagy többszöri előfordulás esetén – automatikusan az állami pozíció elvesztésével és az állami szerződésekből vagy vállalkozói juttatásból történő kizárással kell, hogy járjanak.</a:t>
            </a:r>
          </a:p>
          <a:p>
            <a:pPr lvl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8000" b="1" dirty="0"/>
              <a:t>A korrupciós bűncselekmények elévülése attól az időponttól számítson, amikor a politikai befolyás- és elfogultságmentes vizsgálat feltételei adva vannak.</a:t>
            </a:r>
            <a:r>
              <a:rPr lang="hu-HU" sz="8000" dirty="0"/>
              <a:t> Lehetővé kell tenni, hogy az állami szervek által leállított vagy „eredménytelenül” befejezett, megszűntetett nyomozások pótmagánvádas eljárásban is folytathatók legyenek. A pótmagánvádas eljárást ne csupán a sértett, hanem az érintett sértetti kör bármely tagja (például adófizető állampolgár) is kezdeményezhesse. (</a:t>
            </a:r>
            <a:r>
              <a:rPr lang="hu-HU" sz="8000" dirty="0" err="1"/>
              <a:t>Actio</a:t>
            </a:r>
            <a:r>
              <a:rPr lang="hu-HU" sz="8000" dirty="0"/>
              <a:t> </a:t>
            </a:r>
            <a:r>
              <a:rPr lang="hu-HU" sz="8000" dirty="0" err="1"/>
              <a:t>popularis</a:t>
            </a:r>
            <a:r>
              <a:rPr lang="hu-HU" sz="8000" dirty="0"/>
              <a:t>) Az EU-s források sérelmére elkövetett korrupciós bűncselekmények minden esetében biztosítani kell az EU-s ügyészséghez, és legalább az EU-s források terhére elkövetett büntetőügyekben az EU bíróságához való fordulás lehetőségét is, amennyiben és amilyen körben erre a vonatkozó uniós szabályok lehetőséget biztosítanak.</a:t>
            </a:r>
          </a:p>
        </p:txBody>
      </p:sp>
    </p:spTree>
    <p:extLst>
      <p:ext uri="{BB962C8B-B14F-4D97-AF65-F5344CB8AC3E}">
        <p14:creationId xmlns:p14="http://schemas.microsoft.com/office/powerpoint/2010/main" val="343318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073" y="-18854"/>
            <a:ext cx="11831782" cy="1417639"/>
          </a:xfrm>
        </p:spPr>
        <p:txBody>
          <a:bodyPr>
            <a:noAutofit/>
          </a:bodyPr>
          <a:lstStyle/>
          <a:p>
            <a:r>
              <a:rPr lang="hu-HU" sz="3200" dirty="0"/>
              <a:t>Teendők a bűnöző állam negyedik funkciója (</a:t>
            </a:r>
            <a:r>
              <a:rPr lang="hu-HU" sz="3200" dirty="0">
                <a:solidFill>
                  <a:srgbClr val="FF0000"/>
                </a:solidFill>
              </a:rPr>
              <a:t>a bűnszervezet működését lehetővé tevő </a:t>
            </a:r>
            <a:r>
              <a:rPr lang="hu-HU" sz="3200" dirty="0" err="1">
                <a:solidFill>
                  <a:srgbClr val="FF0000"/>
                </a:solidFill>
              </a:rPr>
              <a:t>önkényuralmi</a:t>
            </a:r>
            <a:r>
              <a:rPr lang="hu-HU" sz="3200" dirty="0">
                <a:solidFill>
                  <a:srgbClr val="FF0000"/>
                </a:solidFill>
              </a:rPr>
              <a:t> rendszer lebontása</a:t>
            </a:r>
            <a:r>
              <a:rPr lang="hu-HU" sz="3200" dirty="0"/>
              <a:t>) tekintetében: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05470"/>
            <a:ext cx="12192000" cy="548654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hu-HU" sz="9600" b="1" i="1" dirty="0">
                <a:solidFill>
                  <a:srgbClr val="FF0000"/>
                </a:solidFill>
              </a:rPr>
              <a:t>A rendszerváltás után egy újabb bűnöző állam létrejöttét megelőzendő:</a:t>
            </a:r>
            <a:endParaRPr lang="hu-HU" sz="9600" b="1" dirty="0">
              <a:solidFill>
                <a:srgbClr val="FF0000"/>
              </a:solidFill>
            </a:endParaRPr>
          </a:p>
          <a:p>
            <a:pPr marL="432000"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7200" b="1" dirty="0">
                <a:solidFill>
                  <a:srgbClr val="FF0000"/>
                </a:solidFill>
              </a:rPr>
              <a:t>Oligarchaellenes törvényt </a:t>
            </a:r>
            <a:r>
              <a:rPr lang="hu-HU" sz="7200" b="1" dirty="0"/>
              <a:t>kell létrehozni, amely megtiltja a </a:t>
            </a:r>
            <a:r>
              <a:rPr lang="hu-HU" sz="7200" b="1" dirty="0" smtClean="0"/>
              <a:t>politikai, </a:t>
            </a:r>
            <a:r>
              <a:rPr lang="hu-HU" sz="7200" b="1" dirty="0"/>
              <a:t>gazdasági </a:t>
            </a:r>
            <a:r>
              <a:rPr lang="hu-HU" sz="7200" b="1" dirty="0" smtClean="0"/>
              <a:t>és médiahatalom </a:t>
            </a:r>
            <a:r>
              <a:rPr lang="hu-HU" sz="7200" b="1" dirty="0"/>
              <a:t>egy kézben történő </a:t>
            </a:r>
            <a:r>
              <a:rPr lang="hu-HU" sz="7200" b="1" dirty="0" err="1" smtClean="0"/>
              <a:t>kon-centrálódását</a:t>
            </a:r>
            <a:r>
              <a:rPr lang="hu-HU" sz="7200" b="1" dirty="0"/>
              <a:t>.</a:t>
            </a:r>
            <a:r>
              <a:rPr lang="hu-HU" sz="7200" dirty="0"/>
              <a:t> A törvény lényege, hogy az összeférhetetlenség sérelmeként </a:t>
            </a:r>
            <a:r>
              <a:rPr lang="hu-HU" sz="7200" b="1" i="1" dirty="0" err="1" smtClean="0"/>
              <a:t>tiltsa</a:t>
            </a:r>
            <a:r>
              <a:rPr lang="hu-HU" sz="7200" b="1" i="1" dirty="0" smtClean="0"/>
              <a:t> meg, </a:t>
            </a:r>
            <a:r>
              <a:rPr lang="hu-HU" sz="7200" b="1" i="1" dirty="0"/>
              <a:t>hogy az alábbi négy feltételből </a:t>
            </a:r>
            <a:r>
              <a:rPr lang="hu-HU" sz="7200" b="1" i="1" dirty="0" err="1" smtClean="0"/>
              <a:t>há</a:t>
            </a:r>
            <a:r>
              <a:rPr lang="hu-HU" sz="7200" b="1" i="1" dirty="0" smtClean="0"/>
              <a:t>-rom </a:t>
            </a:r>
            <a:r>
              <a:rPr lang="hu-HU" sz="7200" b="1" i="1" dirty="0"/>
              <a:t>egyszerre teljesüljön: részvétel a politikában (ideértve a párttámogatást is), országos média tulajdonosa, egy </a:t>
            </a:r>
            <a:r>
              <a:rPr lang="hu-HU" sz="7200" b="1" i="1" dirty="0" smtClean="0"/>
              <a:t>gazda-sági </a:t>
            </a:r>
            <a:r>
              <a:rPr lang="hu-HU" sz="7200" b="1" i="1" dirty="0"/>
              <a:t>ágazat meghatározó tulajdonosa, és a mindenkori létminimum szintjét egymilliószorosan meghaladó magán-vagyonnal rendelkezik.</a:t>
            </a:r>
            <a:r>
              <a:rPr lang="hu-HU" sz="7200" dirty="0"/>
              <a:t> </a:t>
            </a:r>
            <a:r>
              <a:rPr lang="hu-HU" sz="7200" dirty="0" smtClean="0"/>
              <a:t>Akinél </a:t>
            </a:r>
            <a:r>
              <a:rPr lang="hu-HU" sz="7200" dirty="0"/>
              <a:t>három feltétel teljesül, annak birodalmát a trösztellenes eljárások mintájára fel kell darabolni.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7200" b="1" dirty="0"/>
              <a:t>Az arra dezignált állami szerveknek (pl. KSH, NAV, ÁSZ) kötelező legyen </a:t>
            </a:r>
            <a:r>
              <a:rPr lang="hu-HU" sz="7200" b="1" dirty="0" smtClean="0">
                <a:solidFill>
                  <a:srgbClr val="FF0000"/>
                </a:solidFill>
              </a:rPr>
              <a:t>olyan típusú </a:t>
            </a:r>
            <a:r>
              <a:rPr lang="hu-HU" sz="7200" b="1" dirty="0">
                <a:solidFill>
                  <a:srgbClr val="FF0000"/>
                </a:solidFill>
              </a:rPr>
              <a:t>adatok gyűjtése és nyilvánosságra hozása, amelyek alapján elválaszthatók egymástól az oligarchák és a piaci nagyvállalkozók</a:t>
            </a:r>
            <a:r>
              <a:rPr lang="hu-HU" sz="7200" b="1" dirty="0"/>
              <a:t>. </a:t>
            </a:r>
            <a:r>
              <a:rPr lang="hu-HU" sz="7200" dirty="0"/>
              <a:t>Az ilyen adatok közé olyan, egyes cégekre vonatkozó adatok tartoznak, mint például: a cégtulajdonos vagyonának mértéke; a beföldi termelés és a teljes termelés aránya; az állami szerződések értéke és a teljes bevétel aránya; az elnyert közbeszerzések aránya az összes, cég által megpályázott tenderen belül; a profit és a teljes bevétel aránya; az osztalék és a profit aránya. Az olyan szereplőket, akik ezen adatok összessége alapján oligarchának tekinthetők, ki kell zárni a közbeszerzésekből.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7200" b="1" dirty="0">
                <a:solidFill>
                  <a:srgbClr val="FF0000"/>
                </a:solidFill>
              </a:rPr>
              <a:t>Korrupcióellenes ügyészséget kell felállítani</a:t>
            </a:r>
            <a:r>
              <a:rPr lang="hu-HU" sz="7200" b="1" dirty="0"/>
              <a:t>. </a:t>
            </a:r>
            <a:r>
              <a:rPr lang="hu-HU" sz="7200" dirty="0"/>
              <a:t>Az új szervnek nyomozati jogkörökkel kell rendelkeznie, amellyel kivizsgálhatja a politikusok, a jelentős vagyonnal rendelkező vagy állammal üzletelő magánszereplők, valamint az ő családtagjaik és tágabb rokonságuk korrupciós ügyeit. Garantálni kell a szervezet kormánytól való függetlenségét, vezetését pedig egy szakmai szervezetek által delegált grémiumra kell bízni.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7200" b="1" dirty="0">
                <a:solidFill>
                  <a:srgbClr val="FF0000"/>
                </a:solidFill>
              </a:rPr>
              <a:t>Csatlakozni kell az Európai Ügyészséghez</a:t>
            </a:r>
            <a:r>
              <a:rPr lang="hu-HU" sz="7200" b="1" dirty="0"/>
              <a:t>.</a:t>
            </a:r>
            <a:r>
              <a:rPr lang="hu-HU" sz="7200" dirty="0"/>
              <a:t> A belföldi kontrollszervek esetleges korrumpálása elleni legfőbb védelem egy, a magyar államtól független szerv bevonása. Erre ad lehetőséget az Európai Ügyészség, amely különösen az EU-s pénzeket érintő korrupciós gyanúk felderítésében járhat el.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6271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0209" y="5267037"/>
            <a:ext cx="11600873" cy="1253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kern="0" dirty="0">
                <a:latin typeface="Calibri" panose="020F0502020204030204" pitchFamily="34" charset="0"/>
                <a:ea typeface="Aptos"/>
              </a:rPr>
              <a:t>Összeállította: Magyar Bálint</a:t>
            </a:r>
            <a:r>
              <a:rPr lang="hu-HU" sz="2000" kern="0" dirty="0">
                <a:latin typeface="Calibri" panose="020F0502020204030204" pitchFamily="34" charset="0"/>
                <a:ea typeface="Aptos"/>
              </a:rPr>
              <a:t> (magyarbalint52@gmail.com)</a:t>
            </a:r>
          </a:p>
          <a:p>
            <a:pPr marL="0" indent="0">
              <a:buNone/>
            </a:pPr>
            <a:r>
              <a:rPr lang="hu-HU" sz="2000" b="1" kern="0" dirty="0">
                <a:latin typeface="Calibri" panose="020F0502020204030204" pitchFamily="34" charset="0"/>
                <a:ea typeface="Aptos"/>
              </a:rPr>
              <a:t>Konzulensek:   Bárándy Péter, </a:t>
            </a:r>
            <a:r>
              <a:rPr lang="hu-HU" sz="2000" b="1" kern="0" dirty="0" err="1">
                <a:latin typeface="Calibri" panose="020F0502020204030204" pitchFamily="34" charset="0"/>
                <a:ea typeface="Aptos"/>
              </a:rPr>
              <a:t>Fleck</a:t>
            </a:r>
            <a:r>
              <a:rPr lang="hu-HU" sz="2000" b="1" kern="0" dirty="0">
                <a:latin typeface="Calibri" panose="020F0502020204030204" pitchFamily="34" charset="0"/>
                <a:ea typeface="Aptos"/>
              </a:rPr>
              <a:t> Zoltán, Kárpáti Miklós, </a:t>
            </a:r>
            <a:r>
              <a:rPr lang="hu-HU" sz="2000" b="1" kern="0" dirty="0" err="1">
                <a:latin typeface="Calibri" panose="020F0502020204030204" pitchFamily="34" charset="0"/>
                <a:ea typeface="Aptos"/>
              </a:rPr>
              <a:t>Lattmann</a:t>
            </a:r>
            <a:r>
              <a:rPr lang="hu-HU" sz="2000" b="1" kern="0" dirty="0">
                <a:latin typeface="Calibri" panose="020F0502020204030204" pitchFamily="34" charset="0"/>
                <a:ea typeface="Aptos"/>
              </a:rPr>
              <a:t> Tamás, Szentes Ágota, </a:t>
            </a:r>
            <a:r>
              <a:rPr lang="hu-HU" sz="2000" b="1" kern="0" dirty="0" err="1">
                <a:latin typeface="Calibri" panose="020F0502020204030204" pitchFamily="34" charset="0"/>
                <a:ea typeface="Aptos"/>
              </a:rPr>
              <a:t>Szurday</a:t>
            </a:r>
            <a:r>
              <a:rPr lang="hu-HU" sz="2000" b="1" kern="0" dirty="0">
                <a:latin typeface="Calibri" panose="020F0502020204030204" pitchFamily="34" charset="0"/>
                <a:ea typeface="Aptos"/>
              </a:rPr>
              <a:t> Kinga, 	      Vincze Ildikó</a:t>
            </a:r>
            <a:endParaRPr lang="hu-HU" sz="2000" dirty="0"/>
          </a:p>
        </p:txBody>
      </p:sp>
      <p:pic>
        <p:nvPicPr>
          <p:cNvPr id="2050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2047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6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256383"/>
              </p:ext>
            </p:extLst>
          </p:nvPr>
        </p:nvGraphicFramePr>
        <p:xfrm>
          <a:off x="646546" y="1330036"/>
          <a:ext cx="10561923" cy="537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201477" y="157017"/>
            <a:ext cx="11779991" cy="1191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Ön mit mondana, a korrupció jelenleg Magyarországon inkább…?</a:t>
            </a:r>
            <a: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(Medián, 2023. november) (pártpreferencia szerint, %)</a:t>
            </a:r>
            <a:endParaRPr kumimoji="0" lang="hu-HU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989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01477" y="1219157"/>
            <a:ext cx="11713431" cy="766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Ön mit mondana, a korrupció jelenleg Magyarországon inkább…?</a:t>
            </a:r>
            <a:br>
              <a:rPr kumimoji="0" lang="hu-HU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hu-HU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(Medián, 2023. november) (településtípus és iskolai végzettség szerint, %)</a:t>
            </a:r>
            <a:endParaRPr kumimoji="0" lang="hu-HU" sz="2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815732"/>
              </p:ext>
            </p:extLst>
          </p:nvPr>
        </p:nvGraphicFramePr>
        <p:xfrm>
          <a:off x="332509" y="1084082"/>
          <a:ext cx="10980652" cy="575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32509" y="133616"/>
            <a:ext cx="11582399" cy="741361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„korrupció” percepciója</a:t>
            </a:r>
          </a:p>
        </p:txBody>
      </p:sp>
    </p:spTree>
    <p:extLst>
      <p:ext uri="{BB962C8B-B14F-4D97-AF65-F5344CB8AC3E}">
        <p14:creationId xmlns:p14="http://schemas.microsoft.com/office/powerpoint/2010/main" val="167582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934" y="0"/>
            <a:ext cx="11904133" cy="628074"/>
          </a:xfrm>
          <a:noFill/>
        </p:spPr>
        <p:txBody>
          <a:bodyPr>
            <a:noAutofit/>
          </a:bodyPr>
          <a:lstStyle/>
          <a:p>
            <a:r>
              <a:rPr lang="hu-HU" sz="3600" dirty="0"/>
              <a:t>A hétköznapi korrupciótól az állami bűnszervezetig</a:t>
            </a: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97363"/>
              </p:ext>
            </p:extLst>
          </p:nvPr>
        </p:nvGraphicFramePr>
        <p:xfrm>
          <a:off x="88518" y="701962"/>
          <a:ext cx="12044217" cy="6031343"/>
        </p:xfrm>
        <a:graphic>
          <a:graphicData uri="http://schemas.openxmlformats.org/drawingml/2006/table">
            <a:tbl>
              <a:tblPr firstRow="1" bandRow="1"/>
              <a:tblGrid>
                <a:gridCol w="1556132">
                  <a:extLst>
                    <a:ext uri="{9D8B030D-6E8A-4147-A177-3AD203B41FA5}">
                      <a16:colId xmlns:a16="http://schemas.microsoft.com/office/drawing/2014/main" val="3969904484"/>
                    </a:ext>
                  </a:extLst>
                </a:gridCol>
                <a:gridCol w="1260958">
                  <a:extLst>
                    <a:ext uri="{9D8B030D-6E8A-4147-A177-3AD203B41FA5}">
                      <a16:colId xmlns:a16="http://schemas.microsoft.com/office/drawing/2014/main" val="2433442659"/>
                    </a:ext>
                  </a:extLst>
                </a:gridCol>
                <a:gridCol w="1256145">
                  <a:extLst>
                    <a:ext uri="{9D8B030D-6E8A-4147-A177-3AD203B41FA5}">
                      <a16:colId xmlns:a16="http://schemas.microsoft.com/office/drawing/2014/main" val="2535036126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2957850610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3209201728"/>
                    </a:ext>
                  </a:extLst>
                </a:gridCol>
                <a:gridCol w="1728479">
                  <a:extLst>
                    <a:ext uri="{9D8B030D-6E8A-4147-A177-3AD203B41FA5}">
                      <a16:colId xmlns:a16="http://schemas.microsoft.com/office/drawing/2014/main" val="1777398963"/>
                    </a:ext>
                  </a:extLst>
                </a:gridCol>
                <a:gridCol w="1919885">
                  <a:extLst>
                    <a:ext uri="{9D8B030D-6E8A-4147-A177-3AD203B41FA5}">
                      <a16:colId xmlns:a16="http://schemas.microsoft.com/office/drawing/2014/main" val="1028324181"/>
                    </a:ext>
                  </a:extLst>
                </a:gridCol>
                <a:gridCol w="1459345">
                  <a:extLst>
                    <a:ext uri="{9D8B030D-6E8A-4147-A177-3AD203B41FA5}">
                      <a16:colId xmlns:a16="http://schemas.microsoft.com/office/drawing/2014/main" val="2256610896"/>
                    </a:ext>
                  </a:extLst>
                </a:gridCol>
              </a:tblGrid>
              <a:tr h="983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6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korrupció jellege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korrupt résztvevők belépése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korrupt tranzakciók eloszlása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korrupt cselekvés iránya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korrupció gazdasági jellege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korrupció gyakorisága és kiterjedtsége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Korrupciós csereeszköz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16687"/>
                  </a:ext>
                </a:extLst>
              </a:tr>
              <a:tr h="6997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Szabadverse-nyes korrupció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Hétköznapi korrupció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Önkéntes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Nem-centralizált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Horizontális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Versengő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Alkalmi és részleges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Kenőpénz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87734"/>
                  </a:ext>
                </a:extLst>
              </a:tr>
              <a:tr h="6997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Haveri korrupció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Önkéntes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Nem-centralizált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Horizontális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Versengő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Alkalmi / tartós és részleges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Kenőpénz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10270"/>
                  </a:ext>
                </a:extLst>
              </a:tr>
              <a:tr h="9830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Állam-szervezeti összejátszás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Önkéntes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Nem-centralizált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Vertikális (felülről)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Oligopolisztikus/ lokálisan monopolisztikus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Alkalmi és részleges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Kenőpénz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57222"/>
                  </a:ext>
                </a:extLst>
              </a:tr>
              <a:tr h="9830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Állam-foglyulejtés alulról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Nagy-korrupció</a:t>
                      </a:r>
                    </a:p>
                  </a:txBody>
                  <a:tcPr marL="121920" marR="121920" marT="60960" marB="60960" anchor="b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Kényszert alkalmazó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Enyhén centralizált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Vertikális (alulról)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Oligopolisztikus / lokálisan monopolisztikus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Alkalmi / tartós és részleges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Kenőpénz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240845"/>
                  </a:ext>
                </a:extLst>
              </a:tr>
              <a:tr h="98300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Állam-foglyulejtés felülről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Kényszert alkalmazó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Részlegesen centralizált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Vertikális (felülről)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Oligopolisztikus / lokálisan monopolisztikus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Tartós és részleges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(vazallusi láncok)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Védelmi pénz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045058"/>
                  </a:ext>
                </a:extLst>
              </a:tr>
              <a:tr h="6997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Bűnözőállam</a:t>
                      </a:r>
                      <a:r>
                        <a:rPr lang="hu-HU" sz="1700" b="1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7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séma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Kényszert alkalmazó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Centralizált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Vertikális (felülről)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Monopolisztikus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Tartós és általános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(vazallusi láncok)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7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Védelmi pénz</a:t>
                      </a: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AA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975574"/>
                  </a:ext>
                </a:extLst>
              </a:tr>
            </a:tbl>
          </a:graphicData>
        </a:graphic>
      </p:graphicFrame>
      <p:cxnSp>
        <p:nvCxnSpPr>
          <p:cNvPr id="7" name="Egyenes összekötő nyíllal 4"/>
          <p:cNvCxnSpPr/>
          <p:nvPr/>
        </p:nvCxnSpPr>
        <p:spPr>
          <a:xfrm>
            <a:off x="2249984" y="2564904"/>
            <a:ext cx="0" cy="3360373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33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934" y="177689"/>
            <a:ext cx="11904133" cy="443884"/>
          </a:xfrm>
        </p:spPr>
        <p:txBody>
          <a:bodyPr anchor="ctr">
            <a:noAutofit/>
          </a:bodyPr>
          <a:lstStyle/>
          <a:p>
            <a:r>
              <a:rPr lang="hu-HU" sz="2800" dirty="0"/>
              <a:t>A bűnszervezeti működés önkényességi amplitúdója</a:t>
            </a:r>
            <a:endParaRPr lang="hu-HU" sz="4267" dirty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4949190" y="859661"/>
            <a:ext cx="7236037" cy="4436214"/>
            <a:chOff x="-143853" y="193166"/>
            <a:chExt cx="7820265" cy="2721247"/>
          </a:xfrm>
        </p:grpSpPr>
        <p:sp>
          <p:nvSpPr>
            <p:cNvPr id="32" name="Téglalap 31"/>
            <p:cNvSpPr/>
            <p:nvPr/>
          </p:nvSpPr>
          <p:spPr>
            <a:xfrm>
              <a:off x="2188362" y="1474276"/>
              <a:ext cx="3041183" cy="90198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endParaRPr lang="hu-H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Téglalap 32"/>
            <p:cNvSpPr/>
            <p:nvPr/>
          </p:nvSpPr>
          <p:spPr>
            <a:xfrm>
              <a:off x="1412789" y="1049969"/>
              <a:ext cx="4579723" cy="1330064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endParaRPr lang="hu-HU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Téglalap 33"/>
            <p:cNvSpPr/>
            <p:nvPr/>
          </p:nvSpPr>
          <p:spPr>
            <a:xfrm>
              <a:off x="2952412" y="1944216"/>
              <a:ext cx="1512000" cy="43204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endParaRPr lang="hu-HU" sz="240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1412790" y="2232248"/>
              <a:ext cx="0" cy="288031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2188361" y="2239831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2952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4464351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5229545" y="223913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5992513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3708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33"/>
            <p:cNvSpPr txBox="1"/>
            <p:nvPr/>
          </p:nvSpPr>
          <p:spPr>
            <a:xfrm>
              <a:off x="2321614" y="2519973"/>
              <a:ext cx="1278669" cy="394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/>
              <a:r>
                <a:rPr lang="en-US" sz="1200" b="1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baseline="-25000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Szövegdoboz 34"/>
            <p:cNvSpPr txBox="1"/>
            <p:nvPr/>
          </p:nvSpPr>
          <p:spPr>
            <a:xfrm>
              <a:off x="1728096" y="2527600"/>
              <a:ext cx="972175" cy="3003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/>
              <a:r>
                <a:rPr lang="en-US" sz="1200" b="1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baseline="-25000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Szövegdoboz 35"/>
            <p:cNvSpPr txBox="1"/>
            <p:nvPr/>
          </p:nvSpPr>
          <p:spPr>
            <a:xfrm>
              <a:off x="1107491" y="2524048"/>
              <a:ext cx="648083" cy="2353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/>
              <a:r>
                <a:rPr lang="en-US" sz="1200" b="1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baseline="-25000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Szövegdoboz 36"/>
            <p:cNvSpPr txBox="1"/>
            <p:nvPr/>
          </p:nvSpPr>
          <p:spPr>
            <a:xfrm>
              <a:off x="3881223" y="2510721"/>
              <a:ext cx="1230938" cy="4036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/>
              <a:r>
                <a:rPr lang="en-US" sz="1200" b="1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baseline="-25000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Szövegdoboz 37"/>
            <p:cNvSpPr txBox="1"/>
            <p:nvPr/>
          </p:nvSpPr>
          <p:spPr>
            <a:xfrm>
              <a:off x="4832266" y="2512094"/>
              <a:ext cx="857626" cy="402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/>
              <a:r>
                <a:rPr lang="en-US" sz="1200" b="1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baseline="-25000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Szövegdoboz 38"/>
            <p:cNvSpPr txBox="1"/>
            <p:nvPr/>
          </p:nvSpPr>
          <p:spPr>
            <a:xfrm>
              <a:off x="5472232" y="2505206"/>
              <a:ext cx="1107105" cy="4092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/>
              <a:r>
                <a:rPr lang="en-US" sz="1200" b="1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baseline="-25000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Szövegdoboz 50"/>
            <p:cNvSpPr txBox="1"/>
            <p:nvPr/>
          </p:nvSpPr>
          <p:spPr>
            <a:xfrm>
              <a:off x="3060343" y="2510504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/>
              <a:r>
                <a:rPr lang="en-US" sz="1200" b="1" dirty="0">
                  <a:solidFill>
                    <a:srgbClr val="CD5F5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hu-HU" sz="2000" dirty="0">
                <a:solidFill>
                  <a:srgbClr val="CD5F5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Egyenes összekötő 22"/>
            <p:cNvCxnSpPr/>
            <p:nvPr/>
          </p:nvCxnSpPr>
          <p:spPr>
            <a:xfrm flipH="1" flipV="1">
              <a:off x="540060" y="532423"/>
              <a:ext cx="3168352" cy="1843825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 flipV="1">
              <a:off x="3708412" y="532423"/>
              <a:ext cx="3168352" cy="1843842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>
              <a:off x="3564396" y="1944216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3564396" y="147755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>
              <a:off x="3564396" y="105107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75"/>
            <p:cNvSpPr txBox="1"/>
            <p:nvPr/>
          </p:nvSpPr>
          <p:spPr>
            <a:xfrm>
              <a:off x="2508931" y="1508097"/>
              <a:ext cx="1192122" cy="276373"/>
            </a:xfrm>
            <a:prstGeom prst="rect">
              <a:avLst/>
            </a:prstGeom>
            <a:noFill/>
          </p:spPr>
          <p:txBody>
            <a:bodyPr wrap="square" lIns="48000" tIns="0" rIns="48000" bIns="0" rtlCol="0">
              <a:noAutofit/>
            </a:bodyPr>
            <a:lstStyle/>
            <a:p>
              <a:pPr algn="ctr" defTabSz="1219170"/>
              <a:r>
                <a:rPr lang="hu-HU" sz="14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foglyul ejtett állam</a:t>
              </a:r>
              <a:endParaRPr lang="hu-HU" sz="1400" dirty="0">
                <a:solidFill>
                  <a:srgbClr val="50413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Szövegdoboz 76"/>
            <p:cNvSpPr txBox="1"/>
            <p:nvPr/>
          </p:nvSpPr>
          <p:spPr>
            <a:xfrm>
              <a:off x="2933494" y="2351505"/>
              <a:ext cx="771656" cy="209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/>
              <a:r>
                <a:rPr lang="hu-HU" sz="14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állam</a:t>
              </a:r>
              <a:endParaRPr lang="hu-HU" sz="1400" dirty="0">
                <a:solidFill>
                  <a:srgbClr val="50413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Szövegdoboz 77"/>
            <p:cNvSpPr txBox="1"/>
            <p:nvPr/>
          </p:nvSpPr>
          <p:spPr>
            <a:xfrm>
              <a:off x="2508931" y="1078218"/>
              <a:ext cx="1254544" cy="188707"/>
            </a:xfrm>
            <a:prstGeom prst="rect">
              <a:avLst/>
            </a:prstGeom>
            <a:noFill/>
          </p:spPr>
          <p:txBody>
            <a:bodyPr wrap="square" lIns="48000" tIns="0" rIns="48000" bIns="0" rtlCol="0">
              <a:noAutofit/>
            </a:bodyPr>
            <a:lstStyle/>
            <a:p>
              <a:pPr algn="ctr" defTabSz="1219170"/>
              <a:r>
                <a:rPr lang="hu-HU" sz="14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bűnöző állam</a:t>
              </a:r>
              <a:endParaRPr lang="hu-HU" sz="1400" dirty="0">
                <a:solidFill>
                  <a:srgbClr val="50413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Szövegdoboz 78"/>
            <p:cNvSpPr txBox="1"/>
            <p:nvPr/>
          </p:nvSpPr>
          <p:spPr>
            <a:xfrm>
              <a:off x="2581565" y="1951842"/>
              <a:ext cx="1198855" cy="244193"/>
            </a:xfrm>
            <a:prstGeom prst="rect">
              <a:avLst/>
            </a:prstGeom>
            <a:solidFill>
              <a:srgbClr val="EFEAE4"/>
            </a:solidFill>
          </p:spPr>
          <p:txBody>
            <a:bodyPr wrap="square" lIns="48000" tIns="0" rIns="48000" bIns="0" rtlCol="0">
              <a:noAutofit/>
            </a:bodyPr>
            <a:lstStyle/>
            <a:p>
              <a:pPr algn="ctr" defTabSz="1219170"/>
              <a:r>
                <a:rPr lang="hu-HU" sz="14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korrupt állam</a:t>
              </a:r>
              <a:endParaRPr lang="hu-HU" sz="1400" dirty="0">
                <a:solidFill>
                  <a:srgbClr val="50413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Szövegdoboz 92"/>
            <p:cNvSpPr txBox="1"/>
            <p:nvPr/>
          </p:nvSpPr>
          <p:spPr>
            <a:xfrm>
              <a:off x="3792752" y="193166"/>
              <a:ext cx="1162801" cy="3134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1219170">
                <a:lnSpc>
                  <a:spcPct val="90000"/>
                </a:lnSpc>
              </a:pPr>
              <a:r>
                <a:rPr lang="hu-HU" sz="14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korrupció szintje</a:t>
              </a:r>
              <a:endParaRPr lang="hu-HU" sz="1400" dirty="0">
                <a:solidFill>
                  <a:srgbClr val="50413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Szövegdoboz 93"/>
            <p:cNvSpPr txBox="1"/>
            <p:nvPr/>
          </p:nvSpPr>
          <p:spPr>
            <a:xfrm>
              <a:off x="6228433" y="2441424"/>
              <a:ext cx="1447979" cy="3287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defTabSz="1219170">
                <a:lnSpc>
                  <a:spcPct val="90000"/>
                </a:lnSpc>
              </a:pPr>
              <a:r>
                <a:rPr lang="hu-HU" sz="14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az állami beavatkozás jellege</a:t>
              </a:r>
              <a:endParaRPr lang="hu-HU" sz="1400" dirty="0">
                <a:solidFill>
                  <a:srgbClr val="50413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Szövegdoboz 94"/>
            <p:cNvSpPr txBox="1"/>
            <p:nvPr/>
          </p:nvSpPr>
          <p:spPr>
            <a:xfrm>
              <a:off x="6295134" y="2037257"/>
              <a:ext cx="1151868" cy="322457"/>
            </a:xfrm>
            <a:prstGeom prst="rect">
              <a:avLst/>
            </a:prstGeom>
            <a:noFill/>
          </p:spPr>
          <p:txBody>
            <a:bodyPr wrap="square" lIns="96000" rIns="96000" rtlCol="0">
              <a:noAutofit/>
            </a:bodyPr>
            <a:lstStyle/>
            <a:p>
              <a:pPr algn="r" defTabSz="1219170"/>
              <a:r>
                <a:rPr lang="hu-HU" sz="14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pozitív,</a:t>
              </a:r>
            </a:p>
            <a:p>
              <a:pPr algn="r" defTabSz="1219170"/>
              <a:r>
                <a:rPr lang="hu-HU" sz="14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jutalmazó</a:t>
              </a:r>
            </a:p>
            <a:p>
              <a:pPr algn="r" defTabSz="1219170"/>
              <a:endParaRPr lang="hu-HU" sz="1400" dirty="0">
                <a:solidFill>
                  <a:srgbClr val="50413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Szövegdoboz 95"/>
            <p:cNvSpPr txBox="1"/>
            <p:nvPr/>
          </p:nvSpPr>
          <p:spPr>
            <a:xfrm>
              <a:off x="107967" y="2037257"/>
              <a:ext cx="999523" cy="304891"/>
            </a:xfrm>
            <a:prstGeom prst="rect">
              <a:avLst/>
            </a:prstGeom>
            <a:noFill/>
          </p:spPr>
          <p:txBody>
            <a:bodyPr wrap="square" lIns="96000" rtlCol="0">
              <a:noAutofit/>
            </a:bodyPr>
            <a:lstStyle/>
            <a:p>
              <a:pPr defTabSz="1219170"/>
              <a:r>
                <a:rPr lang="hu-HU" sz="1400" b="1" dirty="0">
                  <a:solidFill>
                    <a:srgbClr val="504131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negatív,</a:t>
              </a:r>
            </a:p>
            <a:p>
              <a:pPr defTabSz="1219170"/>
              <a:r>
                <a:rPr lang="hu-HU" sz="1400" b="1" dirty="0">
                  <a:solidFill>
                    <a:srgbClr val="504131"/>
                  </a:solidFill>
                  <a:ea typeface="Times New Roman" panose="02020603050405020304" pitchFamily="18" charset="0"/>
                </a:rPr>
                <a:t>büntető</a:t>
              </a:r>
            </a:p>
          </p:txBody>
        </p:sp>
        <p:sp>
          <p:nvSpPr>
            <p:cNvPr id="39" name="Szövegdoboz 39"/>
            <p:cNvSpPr txBox="1"/>
            <p:nvPr/>
          </p:nvSpPr>
          <p:spPr>
            <a:xfrm>
              <a:off x="-143853" y="2441424"/>
              <a:ext cx="1458182" cy="311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1219170">
                <a:lnSpc>
                  <a:spcPct val="90000"/>
                </a:lnSpc>
              </a:pPr>
              <a:r>
                <a:rPr lang="hu-HU" sz="14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az állami beavatkozás jellege</a:t>
              </a:r>
              <a:endParaRPr lang="hu-HU" sz="1400" dirty="0">
                <a:solidFill>
                  <a:srgbClr val="50413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Bal oldali kapcsos zárójel 39"/>
            <p:cNvSpPr/>
            <p:nvPr/>
          </p:nvSpPr>
          <p:spPr>
            <a:xfrm rot="5400000">
              <a:off x="3509969" y="-1430337"/>
              <a:ext cx="385365" cy="4579723"/>
            </a:xfrm>
            <a:prstGeom prst="leftBrace">
              <a:avLst>
                <a:gd name="adj1" fmla="val 58327"/>
                <a:gd name="adj2" fmla="val 72863"/>
              </a:avLst>
            </a:prstGeom>
            <a:ln w="22225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1219170"/>
              <a:endParaRPr lang="hu-HU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Szövegdoboz 42"/>
            <p:cNvSpPr txBox="1"/>
            <p:nvPr/>
          </p:nvSpPr>
          <p:spPr>
            <a:xfrm>
              <a:off x="1565045" y="311928"/>
              <a:ext cx="2094368" cy="3277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>
                <a:lnSpc>
                  <a:spcPct val="90000"/>
                </a:lnSpc>
              </a:pPr>
              <a:r>
                <a:rPr lang="hu-HU" sz="14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maximális  önkényességi amplitúdó</a:t>
              </a:r>
            </a:p>
          </p:txBody>
        </p:sp>
        <p:cxnSp>
          <p:nvCxnSpPr>
            <p:cNvPr id="7" name="Egyenes összekötő nyíllal 6"/>
            <p:cNvCxnSpPr/>
            <p:nvPr/>
          </p:nvCxnSpPr>
          <p:spPr>
            <a:xfrm>
              <a:off x="91067" y="2376248"/>
              <a:ext cx="7344816" cy="0"/>
            </a:xfrm>
            <a:prstGeom prst="straightConnector1">
              <a:avLst/>
            </a:prstGeom>
            <a:ln w="34925">
              <a:solidFill>
                <a:srgbClr val="4D7C8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7"/>
            <p:cNvCxnSpPr/>
            <p:nvPr/>
          </p:nvCxnSpPr>
          <p:spPr>
            <a:xfrm flipV="1">
              <a:off x="3708412" y="216024"/>
              <a:ext cx="0" cy="2160240"/>
            </a:xfrm>
            <a:prstGeom prst="straightConnector1">
              <a:avLst/>
            </a:prstGeom>
            <a:ln w="34925">
              <a:solidFill>
                <a:srgbClr val="4D7C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DD119905-26DA-C318-A52C-FBA4A884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7" y="704623"/>
            <a:ext cx="12131540" cy="5952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A korrupciós szolgáltatást nyújtó közhatalmi</a:t>
            </a:r>
            <a:br>
              <a:rPr lang="hu-HU" sz="2400" dirty="0"/>
            </a:br>
            <a:r>
              <a:rPr lang="hu-HU" sz="2400" dirty="0"/>
              <a:t>szereplők „áruba bocsátható”</a:t>
            </a:r>
            <a:br>
              <a:rPr lang="hu-HU" sz="2400" dirty="0"/>
            </a:br>
            <a:r>
              <a:rPr lang="hu-HU" sz="2400" dirty="0"/>
              <a:t>kompetenciáinak skálája: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100" b="1" dirty="0"/>
              <a:t>korrupt állam:</a:t>
            </a:r>
            <a:r>
              <a:rPr lang="hu-HU" sz="2100" dirty="0"/>
              <a:t> a korrupt szereplők alacsony</a:t>
            </a:r>
            <a:br>
              <a:rPr lang="hu-HU" sz="2100" dirty="0"/>
            </a:br>
            <a:r>
              <a:rPr lang="hu-HU" sz="2100" dirty="0"/>
              <a:t>szintűek (bürokraták, rendőrök stb.), kevés</a:t>
            </a:r>
            <a:br>
              <a:rPr lang="hu-HU" sz="2100" dirty="0"/>
            </a:br>
            <a:r>
              <a:rPr lang="hu-HU" sz="2100" dirty="0"/>
              <a:t>hatalmuk van, amit korrumpálhatnak → </a:t>
            </a:r>
            <a:r>
              <a:rPr lang="hu-HU" sz="2100" b="1" dirty="0">
                <a:solidFill>
                  <a:srgbClr val="FF0000"/>
                </a:solidFill>
              </a:rPr>
              <a:t>sok</a:t>
            </a:r>
            <a:br>
              <a:rPr lang="hu-HU" sz="2100" b="1" dirty="0">
                <a:solidFill>
                  <a:srgbClr val="FF0000"/>
                </a:solidFill>
              </a:rPr>
            </a:br>
            <a:r>
              <a:rPr lang="hu-HU" sz="2100" b="1" dirty="0">
                <a:solidFill>
                  <a:srgbClr val="FF0000"/>
                </a:solidFill>
              </a:rPr>
              <a:t>korrupt szereplő; a korrupció járványszerű,</a:t>
            </a:r>
            <a:br>
              <a:rPr lang="hu-HU" sz="2100" b="1" dirty="0">
                <a:solidFill>
                  <a:srgbClr val="FF0000"/>
                </a:solidFill>
              </a:rPr>
            </a:br>
            <a:r>
              <a:rPr lang="hu-HU" sz="2100" b="1" dirty="0">
                <a:solidFill>
                  <a:srgbClr val="FF0000"/>
                </a:solidFill>
              </a:rPr>
              <a:t>de nem rendszerszerű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u-HU" sz="2100" b="1" dirty="0"/>
              <a:t>foglyul ejtett állam:</a:t>
            </a:r>
            <a:r>
              <a:rPr lang="hu-HU" sz="2100" dirty="0"/>
              <a:t> oligarchák vagy</a:t>
            </a:r>
            <a:br>
              <a:rPr lang="hu-HU" sz="2100" dirty="0"/>
            </a:br>
            <a:r>
              <a:rPr lang="hu-HU" sz="2100" dirty="0"/>
              <a:t>szervezett bűnözői csoportok komplett</a:t>
            </a:r>
            <a:br>
              <a:rPr lang="hu-HU" sz="2100" dirty="0"/>
            </a:br>
            <a:r>
              <a:rPr lang="hu-HU" sz="2100" dirty="0"/>
              <a:t>állami szervezetek (egy minisztérium,</a:t>
            </a:r>
            <a:br>
              <a:rPr lang="hu-HU" sz="2100" dirty="0"/>
            </a:br>
            <a:r>
              <a:rPr lang="hu-HU" sz="2100" dirty="0"/>
              <a:t>önkormányzat, cég stb.) felett veszik át</a:t>
            </a:r>
            <a:br>
              <a:rPr lang="hu-HU" sz="2100" dirty="0"/>
            </a:br>
            <a:r>
              <a:rPr lang="hu-HU" sz="2100" dirty="0"/>
              <a:t>az irányítást → </a:t>
            </a:r>
            <a:r>
              <a:rPr lang="hu-HU" sz="2100" b="1" dirty="0">
                <a:solidFill>
                  <a:srgbClr val="FF0000"/>
                </a:solidFill>
              </a:rPr>
              <a:t>kevés korrupt szereplő</a:t>
            </a:r>
            <a:br>
              <a:rPr lang="hu-HU" sz="2100" b="1" dirty="0">
                <a:solidFill>
                  <a:srgbClr val="FF0000"/>
                </a:solidFill>
              </a:rPr>
            </a:br>
            <a:r>
              <a:rPr lang="hu-HU" sz="2100" b="1" dirty="0">
                <a:solidFill>
                  <a:srgbClr val="FF0000"/>
                </a:solidFill>
              </a:rPr>
              <a:t>és az ő hálóik; a korrupció strukturális elem</a:t>
            </a:r>
            <a:r>
              <a:rPr lang="hu-HU" sz="2100" dirty="0"/>
              <a:t>, de nem az egész államot irányítják, egy-egy korrupt akcióba nem lehet az egész államot bevonni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100" b="1" dirty="0"/>
              <a:t>bűnöző állam:</a:t>
            </a:r>
            <a:r>
              <a:rPr lang="hu-HU" sz="2100" dirty="0"/>
              <a:t> az államhatalom teljes eszköztárát együttesen használják korrupt akciókra → </a:t>
            </a:r>
            <a:r>
              <a:rPr lang="hu-HU" sz="2100" b="1" dirty="0"/>
              <a:t>a Keresztapa (a politikai-gazdasági klán feje) és az ő fogadott politikai családja;</a:t>
            </a:r>
            <a:r>
              <a:rPr lang="hu-HU" sz="2100" dirty="0"/>
              <a:t> </a:t>
            </a:r>
            <a:r>
              <a:rPr lang="hu-HU" sz="2100" b="1" dirty="0">
                <a:solidFill>
                  <a:srgbClr val="FF0000"/>
                </a:solidFill>
              </a:rPr>
              <a:t>a korrupció rendszerszerű, az egész államot bűnszervezetként működtetik</a:t>
            </a:r>
          </a:p>
        </p:txBody>
      </p:sp>
    </p:spTree>
    <p:extLst>
      <p:ext uri="{BB962C8B-B14F-4D97-AF65-F5344CB8AC3E}">
        <p14:creationId xmlns:p14="http://schemas.microsoft.com/office/powerpoint/2010/main" val="230612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47783"/>
            <a:ext cx="10972800" cy="766618"/>
          </a:xfrm>
        </p:spPr>
        <p:txBody>
          <a:bodyPr>
            <a:normAutofit/>
          </a:bodyPr>
          <a:lstStyle/>
          <a:p>
            <a:r>
              <a:rPr lang="hu-HU" sz="3600" dirty="0"/>
              <a:t>Járványszerű </a:t>
            </a:r>
            <a:r>
              <a:rPr lang="hu-HU" sz="3600" dirty="0" err="1"/>
              <a:t>vs</a:t>
            </a:r>
            <a:r>
              <a:rPr lang="hu-HU" sz="3600" dirty="0"/>
              <a:t>. rendszerszerű korrupció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27" y="1163782"/>
            <a:ext cx="5846618" cy="559723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400" b="1" dirty="0"/>
              <a:t>A korrupció járványszerű</a:t>
            </a:r>
            <a:r>
              <a:rPr lang="hu-HU" sz="2400" dirty="0"/>
              <a:t>, ha a korrupció egy </a:t>
            </a:r>
            <a:r>
              <a:rPr lang="hu-HU" sz="2400" b="1" dirty="0">
                <a:solidFill>
                  <a:srgbClr val="FF0000"/>
                </a:solidFill>
              </a:rPr>
              <a:t>központi akarat szervező tevékenysége nélkül társadalmi normává válik </a:t>
            </a:r>
            <a:r>
              <a:rPr lang="hu-HU" sz="2400" dirty="0" smtClean="0"/>
              <a:t>(</a:t>
            </a:r>
            <a:r>
              <a:rPr lang="hu-HU" sz="2400" dirty="0"/>
              <a:t>vagyis egy, a társadalmi szereplők magatartását vezérlő informális felfogássá</a:t>
            </a:r>
            <a:r>
              <a:rPr lang="hu-HU" sz="2400" dirty="0" smtClean="0"/>
              <a:t>), </a:t>
            </a:r>
            <a:r>
              <a:rPr lang="hu-HU" sz="2400" dirty="0"/>
              <a:t>és sokféle ember közötti nagyszámú alkalmi tranzakcióhoz vezet.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prstClr val="black"/>
                </a:solidFill>
              </a:rPr>
              <a:t>Kenőpénz</a:t>
            </a:r>
            <a:r>
              <a:rPr lang="hu-HU" sz="2400" dirty="0">
                <a:solidFill>
                  <a:prstClr val="black"/>
                </a:solidFill>
              </a:rPr>
              <a:t> az a pénzbeli vagy más juttatás, amit </a:t>
            </a:r>
            <a:r>
              <a:rPr lang="hu-HU" sz="2400" b="1" dirty="0">
                <a:solidFill>
                  <a:srgbClr val="FF0000"/>
                </a:solidFill>
              </a:rPr>
              <a:t>informálisan és önként adnak át a korrupciós szolgáltatás nyújtásáért cserébe</a:t>
            </a:r>
            <a:r>
              <a:rPr lang="hu-HU" sz="2400" dirty="0">
                <a:solidFill>
                  <a:prstClr val="black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6446973" y="1166297"/>
            <a:ext cx="55510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400" b="1" dirty="0"/>
              <a:t>A korrupció rendszerszerű</a:t>
            </a:r>
            <a:r>
              <a:rPr lang="hu-HU" sz="2400" dirty="0"/>
              <a:t>, ha a korrupció egy </a:t>
            </a:r>
            <a:r>
              <a:rPr lang="hu-HU" sz="2400" b="1" dirty="0">
                <a:solidFill>
                  <a:srgbClr val="FF0000"/>
                </a:solidFill>
              </a:rPr>
              <a:t>központi akarat által szervezett sémává</a:t>
            </a:r>
            <a:r>
              <a:rPr lang="hu-HU" sz="2400" dirty="0"/>
              <a:t> </a:t>
            </a:r>
            <a:r>
              <a:rPr lang="hu-HU" sz="2400" b="1" dirty="0">
                <a:solidFill>
                  <a:srgbClr val="FF0000"/>
                </a:solidFill>
              </a:rPr>
              <a:t>alakul </a:t>
            </a:r>
            <a:r>
              <a:rPr lang="hu-HU" sz="2400" dirty="0" smtClean="0"/>
              <a:t>(</a:t>
            </a:r>
            <a:r>
              <a:rPr lang="hu-HU" sz="2400" dirty="0"/>
              <a:t>azaz tartós kapcsolatok korrupt mechanizmusává</a:t>
            </a:r>
            <a:r>
              <a:rPr lang="hu-HU" sz="2400" dirty="0" smtClean="0"/>
              <a:t>), </a:t>
            </a:r>
            <a:r>
              <a:rPr lang="hu-HU" sz="2400" dirty="0"/>
              <a:t>és konkrétan meghatározott emberek közötti rendszeres tranzakciókhoz vezet.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hu-H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Védelmi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pénz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 a pénzbeli vagy más típusú juttatás, aminek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informális és nem önkéntes átadását a politikai-gazdasági klán </a:t>
            </a:r>
            <a:r>
              <a:rPr lang="hu-HU" sz="2400" b="1" dirty="0">
                <a:solidFill>
                  <a:srgbClr val="FF0000"/>
                </a:solidFill>
                <a:latin typeface="Calibri"/>
              </a:rPr>
              <a:t>f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eje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kényszerít ki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8" name="Jobbra nyíl 7"/>
          <p:cNvSpPr/>
          <p:nvPr/>
        </p:nvSpPr>
        <p:spPr>
          <a:xfrm rot="5400000">
            <a:off x="8567061" y="4045223"/>
            <a:ext cx="826246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Jobbra nyíl 8"/>
          <p:cNvSpPr/>
          <p:nvPr/>
        </p:nvSpPr>
        <p:spPr>
          <a:xfrm rot="5400000">
            <a:off x="2602809" y="4089215"/>
            <a:ext cx="738262" cy="4846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67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24C7-A975-A8BD-8AF3-0D0351D2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1225"/>
            <a:ext cx="10972800" cy="676337"/>
          </a:xfrm>
        </p:spPr>
        <p:txBody>
          <a:bodyPr>
            <a:noAutofit/>
          </a:bodyPr>
          <a:lstStyle/>
          <a:p>
            <a:r>
              <a:rPr lang="hu-HU" sz="3600" dirty="0"/>
              <a:t>A magyar helyzet különlegessége a posztkommunista országok között</a:t>
            </a:r>
            <a:endParaRPr lang="en-US" sz="3600" dirty="0"/>
          </a:p>
        </p:txBody>
      </p:sp>
      <p:graphicFrame>
        <p:nvGraphicFramePr>
          <p:cNvPr id="5" name="Táblázat 9">
            <a:extLst>
              <a:ext uri="{FF2B5EF4-FFF2-40B4-BE49-F238E27FC236}">
                <a16:creationId xmlns:a16="http://schemas.microsoft.com/office/drawing/2014/main" id="{AEEFA3E0-95A3-9BDC-6EFB-8348797BA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54842"/>
              </p:ext>
            </p:extLst>
          </p:nvPr>
        </p:nvGraphicFramePr>
        <p:xfrm>
          <a:off x="332108" y="1360515"/>
          <a:ext cx="11527784" cy="4224336"/>
        </p:xfrm>
        <a:graphic>
          <a:graphicData uri="http://schemas.openxmlformats.org/drawingml/2006/table">
            <a:tbl>
              <a:tblPr firstRow="1" bandRow="1"/>
              <a:tblGrid>
                <a:gridCol w="2770543">
                  <a:extLst>
                    <a:ext uri="{9D8B030D-6E8A-4147-A177-3AD203B41FA5}">
                      <a16:colId xmlns:a16="http://schemas.microsoft.com/office/drawing/2014/main" val="2956140378"/>
                    </a:ext>
                  </a:extLst>
                </a:gridCol>
                <a:gridCol w="2770543">
                  <a:extLst>
                    <a:ext uri="{9D8B030D-6E8A-4147-A177-3AD203B41FA5}">
                      <a16:colId xmlns:a16="http://schemas.microsoft.com/office/drawing/2014/main" val="2433442659"/>
                    </a:ext>
                  </a:extLst>
                </a:gridCol>
                <a:gridCol w="2759969">
                  <a:extLst>
                    <a:ext uri="{9D8B030D-6E8A-4147-A177-3AD203B41FA5}">
                      <a16:colId xmlns:a16="http://schemas.microsoft.com/office/drawing/2014/main" val="2535036126"/>
                    </a:ext>
                  </a:extLst>
                </a:gridCol>
                <a:gridCol w="3226729">
                  <a:extLst>
                    <a:ext uri="{9D8B030D-6E8A-4147-A177-3AD203B41FA5}">
                      <a16:colId xmlns:a16="http://schemas.microsoft.com/office/drawing/2014/main" val="2957850610"/>
                    </a:ext>
                  </a:extLst>
                </a:gridCol>
              </a:tblGrid>
              <a:tr h="105608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Rendszerszerű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2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2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2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2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2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2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 rendszerszerű</a:t>
                      </a:r>
                    </a:p>
                  </a:txBody>
                  <a:tcPr marL="121920" marR="121920" marT="60960" marB="609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Magyarország</a:t>
                      </a:r>
                      <a:endParaRPr lang="hu-HU" sz="2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Oroszország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006686"/>
                  </a:ext>
                </a:extLst>
              </a:tr>
              <a:tr h="1056084"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7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2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Moldova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Ukrajna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87734"/>
                  </a:ext>
                </a:extLst>
              </a:tr>
              <a:tr h="1056084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Észtország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Horvátország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Románia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10270"/>
                  </a:ext>
                </a:extLst>
              </a:tr>
              <a:tr h="105608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7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alpha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 járványszerű                                                                  </a:t>
                      </a:r>
                      <a:r>
                        <a:rPr lang="hu-HU" sz="2400" b="1" kern="12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Járványszerű</a:t>
                      </a:r>
                      <a:endParaRPr lang="hu-HU" sz="2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7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7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95722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55EC246-0154-5B00-DF2F-2EDCCF94C0E2}"/>
              </a:ext>
            </a:extLst>
          </p:cNvPr>
          <p:cNvCxnSpPr>
            <a:cxnSpLocks/>
          </p:cNvCxnSpPr>
          <p:nvPr/>
        </p:nvCxnSpPr>
        <p:spPr>
          <a:xfrm>
            <a:off x="5577005" y="5053918"/>
            <a:ext cx="42434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5F5D8D-52B5-F472-EBE1-A1A4FFF27230}"/>
              </a:ext>
            </a:extLst>
          </p:cNvPr>
          <p:cNvCxnSpPr>
            <a:cxnSpLocks/>
          </p:cNvCxnSpPr>
          <p:nvPr/>
        </p:nvCxnSpPr>
        <p:spPr>
          <a:xfrm flipV="1">
            <a:off x="1758654" y="1769301"/>
            <a:ext cx="0" cy="22077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artalom helye 2">
            <a:extLst>
              <a:ext uri="{FF2B5EF4-FFF2-40B4-BE49-F238E27FC236}">
                <a16:creationId xmlns:a16="http://schemas.microsoft.com/office/drawing/2014/main" id="{5E5233BD-9988-B644-D804-AA84902B4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08" y="5638800"/>
            <a:ext cx="11887200" cy="11399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b="1" dirty="0"/>
              <a:t>a rendszerszerű korrupció általában együtt jár a járványszerű korrupcióval is;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b="1" dirty="0"/>
              <a:t>nálunk ezzel szemben </a:t>
            </a:r>
            <a:r>
              <a:rPr lang="hu-HU" sz="2800" b="1" dirty="0">
                <a:solidFill>
                  <a:srgbClr val="FF0000"/>
                </a:solidFill>
              </a:rPr>
              <a:t>a járványszerű korrupció visszaszorulása mellett alakult ki a rendszerszerű korrupció.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1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40" y="46194"/>
            <a:ext cx="12159119" cy="692719"/>
          </a:xfrm>
        </p:spPr>
        <p:txBody>
          <a:bodyPr>
            <a:noAutofit/>
          </a:bodyPr>
          <a:lstStyle/>
          <a:p>
            <a:r>
              <a:rPr lang="hu-HU" sz="3600" dirty="0"/>
              <a:t>A hétköznapi korrupció dinamikája Magyarországon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837" y="738913"/>
            <a:ext cx="11924146" cy="6119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/>
              <a:t>Magyarországon </a:t>
            </a:r>
            <a:r>
              <a:rPr lang="hu-HU" sz="2600" b="1" dirty="0">
                <a:solidFill>
                  <a:srgbClr val="FF0000"/>
                </a:solidFill>
              </a:rPr>
              <a:t>a korrupció alacsonyabb szintű („</a:t>
            </a:r>
            <a:r>
              <a:rPr lang="hu-HU" sz="2600" b="1" dirty="0" err="1">
                <a:solidFill>
                  <a:srgbClr val="FF0000"/>
                </a:solidFill>
              </a:rPr>
              <a:t>bottom-up</a:t>
            </a:r>
            <a:r>
              <a:rPr lang="hu-HU" sz="2600" b="1" dirty="0">
                <a:solidFill>
                  <a:srgbClr val="FF0000"/>
                </a:solidFill>
              </a:rPr>
              <a:t>” típusú) formái visszaszorulóban vannak</a:t>
            </a:r>
            <a:r>
              <a:rPr lang="hu-HU" sz="2600" dirty="0"/>
              <a:t>, alapvetően az alábbi területeken és okok miatt: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100" dirty="0"/>
              <a:t>a </a:t>
            </a:r>
            <a:r>
              <a:rPr lang="hu-HU" sz="2100" b="1" dirty="0"/>
              <a:t>hiánygazdaság megszűnése</a:t>
            </a:r>
            <a:r>
              <a:rPr lang="hu-HU" sz="2100" dirty="0"/>
              <a:t> a rendszerváltást követően (</a:t>
            </a:r>
            <a:r>
              <a:rPr lang="hu-HU" sz="2100" b="1" dirty="0">
                <a:solidFill>
                  <a:srgbClr val="FF0000"/>
                </a:solidFill>
              </a:rPr>
              <a:t>keresleti korrupciót felváltotta kínálati korrupció</a:t>
            </a:r>
            <a:r>
              <a:rPr lang="hu-HU" sz="2100" dirty="0"/>
              <a:t>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100" dirty="0"/>
              <a:t>a NAV-hoz bekötött </a:t>
            </a:r>
            <a:r>
              <a:rPr lang="hu-HU" sz="2100" b="1" dirty="0"/>
              <a:t>online pénztárgépek kötelező bevezetése</a:t>
            </a:r>
            <a:r>
              <a:rPr lang="hu-HU" sz="2100" dirty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100" dirty="0"/>
              <a:t>a </a:t>
            </a:r>
            <a:r>
              <a:rPr lang="hu-HU" sz="2100" b="1" dirty="0"/>
              <a:t>„</a:t>
            </a:r>
            <a:r>
              <a:rPr lang="hu-HU" sz="2100" b="1" dirty="0" err="1"/>
              <a:t>street</a:t>
            </a:r>
            <a:r>
              <a:rPr lang="hu-HU" sz="2100" b="1" dirty="0"/>
              <a:t> </a:t>
            </a:r>
            <a:r>
              <a:rPr lang="hu-HU" sz="2100" b="1" dirty="0" err="1"/>
              <a:t>corruption</a:t>
            </a:r>
            <a:r>
              <a:rPr lang="hu-HU" sz="2100" b="1" dirty="0"/>
              <a:t>” </a:t>
            </a:r>
            <a:r>
              <a:rPr lang="hu-HU" sz="2100" dirty="0"/>
              <a:t>típusába tartozó cselekmények </a:t>
            </a:r>
            <a:r>
              <a:rPr lang="hu-HU" sz="2100" b="1" dirty="0"/>
              <a:t>visszaszorulása</a:t>
            </a:r>
            <a:r>
              <a:rPr lang="hu-HU" sz="2100" dirty="0"/>
              <a:t> (a közúti kamera rendszerek elterjedése; az online útdíjfizetési rendszer bevezetése, különösen a közúti áruszállítás esetében);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100" dirty="0"/>
              <a:t>a </a:t>
            </a:r>
            <a:r>
              <a:rPr lang="hu-HU" sz="2100" b="1" dirty="0"/>
              <a:t>hitelezési csalás visszaszorítása</a:t>
            </a:r>
            <a:r>
              <a:rPr lang="hu-HU" sz="2100" dirty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100" dirty="0"/>
              <a:t>a </a:t>
            </a:r>
            <a:r>
              <a:rPr lang="hu-HU" sz="2100" b="1" dirty="0"/>
              <a:t>földhivatali korrupció és a lakásmaffia visszaszorítása</a:t>
            </a:r>
            <a:r>
              <a:rPr lang="hu-HU" sz="2100" dirty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100" b="1" dirty="0"/>
              <a:t>egyes lakossági szolgáltatások </a:t>
            </a:r>
            <a:r>
              <a:rPr lang="hu-HU" sz="2100" dirty="0"/>
              <a:t>(pl. kéményseprési tanúsítványok) </a:t>
            </a:r>
            <a:r>
              <a:rPr lang="hu-HU" sz="2100" b="1" dirty="0"/>
              <a:t>esetében a korrupció visszaszorulása</a:t>
            </a:r>
            <a:r>
              <a:rPr lang="hu-HU" sz="2100" dirty="0"/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2100" dirty="0"/>
              <a:t>a </a:t>
            </a:r>
            <a:r>
              <a:rPr lang="hu-HU" sz="2100" b="1" dirty="0"/>
              <a:t>hálapénz</a:t>
            </a:r>
            <a:r>
              <a:rPr lang="hu-HU" sz="2100" dirty="0"/>
              <a:t> intézményének büntetőjogi </a:t>
            </a:r>
            <a:r>
              <a:rPr lang="hu-HU" sz="2100" b="1" dirty="0"/>
              <a:t>szankcionálása</a:t>
            </a:r>
            <a:r>
              <a:rPr lang="hu-HU" sz="2100" dirty="0"/>
              <a:t>, stb.</a:t>
            </a:r>
          </a:p>
          <a:p>
            <a:pPr marL="0" indent="0">
              <a:buNone/>
            </a:pPr>
            <a:r>
              <a:rPr lang="hu-HU" sz="2600" dirty="0"/>
              <a:t>Mindeközben </a:t>
            </a:r>
            <a:r>
              <a:rPr lang="hu-HU" sz="2600" b="1" dirty="0">
                <a:solidFill>
                  <a:srgbClr val="FF0000"/>
                </a:solidFill>
              </a:rPr>
              <a:t>a korrupció magasabb szintű („top-down” típusú) formái</a:t>
            </a:r>
            <a:r>
              <a:rPr lang="hu-HU" sz="2600" dirty="0">
                <a:solidFill>
                  <a:srgbClr val="FF0000"/>
                </a:solidFill>
              </a:rPr>
              <a:t> </a:t>
            </a:r>
            <a:r>
              <a:rPr lang="hu-HU" sz="2600" dirty="0"/>
              <a:t>– az EU-ban egyedülálló módon – </a:t>
            </a:r>
            <a:r>
              <a:rPr lang="hu-HU" sz="2600" b="1" dirty="0">
                <a:solidFill>
                  <a:srgbClr val="FF0000"/>
                </a:solidFill>
              </a:rPr>
              <a:t>koncentrált, felülről vezérelt formában épültek ki</a:t>
            </a:r>
            <a:r>
              <a:rPr lang="hu-HU" sz="2600" dirty="0"/>
              <a:t>.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00"/>
                </a:solidFill>
              </a:rPr>
              <a:t>(A bűnöző állam nem megveszteget, hanem hatalmi pozícióból védelmi pénzt szed, lop, rabol és juttat magának és a klienseinek. A hagyományos korrupció az a keresztapa engedélye nélküli partizánkodás, mellyel szemben fellép. Egyszerre fegyelmez a politikai családon belül, és demonstrálja a „korrupció ellenes elkötelezettségét”.)</a:t>
            </a:r>
          </a:p>
        </p:txBody>
      </p:sp>
    </p:spTree>
    <p:extLst>
      <p:ext uri="{BB962C8B-B14F-4D97-AF65-F5344CB8AC3E}">
        <p14:creationId xmlns:p14="http://schemas.microsoft.com/office/powerpoint/2010/main" val="8974405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éma">
  <a:themeElements>
    <a:clrScheme name="2_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Office-té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2_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-tém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é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-tém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é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3114</Words>
  <Application>Microsoft Office PowerPoint</Application>
  <PresentationFormat>Szélesvásznú</PresentationFormat>
  <Paragraphs>234</Paragraphs>
  <Slides>23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23</vt:i4>
      </vt:variant>
    </vt:vector>
  </HeadingPairs>
  <TitlesOfParts>
    <vt:vector size="35" baseType="lpstr">
      <vt:lpstr>Aptos</vt:lpstr>
      <vt:lpstr>Arial</vt:lpstr>
      <vt:lpstr>Calibri</vt:lpstr>
      <vt:lpstr>Calibri Light</vt:lpstr>
      <vt:lpstr>Helvetica</vt:lpstr>
      <vt:lpstr>Open Sans</vt:lpstr>
      <vt:lpstr>Tahoma</vt:lpstr>
      <vt:lpstr>Times New Roman</vt:lpstr>
      <vt:lpstr>Wingdings</vt:lpstr>
      <vt:lpstr>1_Office-téma</vt:lpstr>
      <vt:lpstr>2_Office-téma</vt:lpstr>
      <vt:lpstr>3_Office-téma</vt:lpstr>
      <vt:lpstr>A Nemzeti Együttbűnözés Rendszere: a hétköznapi korrupciótól  az állami bűnszervezetig  A bűnöző állam és felülről vezérelt korrupció percepciója, jellemzői és felszámolásának programja (vitaanyag)</vt:lpstr>
      <vt:lpstr>PowerPoint-bemutató</vt:lpstr>
      <vt:lpstr>PowerPoint-bemutató</vt:lpstr>
      <vt:lpstr>A „korrupció” percepciója</vt:lpstr>
      <vt:lpstr>A hétköznapi korrupciótól az állami bűnszervezetig</vt:lpstr>
      <vt:lpstr>A bűnszervezeti működés önkényességi amplitúdója</vt:lpstr>
      <vt:lpstr>Járványszerű vs. rendszerszerű korrupció</vt:lpstr>
      <vt:lpstr>A magyar helyzet különlegessége a posztkommunista országok között</vt:lpstr>
      <vt:lpstr>A hétköznapi korrupció dinamikája Magyarországon</vt:lpstr>
      <vt:lpstr>A maffiaállam:  állami bűnszervezetet üzemeltető önkényuralom</vt:lpstr>
      <vt:lpstr>PowerPoint-bemutató</vt:lpstr>
      <vt:lpstr>A bűnöző állam három meghatározó jellemzője</vt:lpstr>
      <vt:lpstr>A maffiaállam rendszerszerű korrupciójának  bűnszervezeti működése</vt:lpstr>
      <vt:lpstr>Állami bűnszervezet, bűnöző állam, szervezett felvilág</vt:lpstr>
      <vt:lpstr>A bűnöző állam négy funkciója</vt:lpstr>
      <vt:lpstr>Teendők a bűnöző állam első funkciója (megszerezni) tekintetében (1):</vt:lpstr>
      <vt:lpstr>Teendők a bűnöző állam első funkciója (megszerezni) tekintetében (2):</vt:lpstr>
      <vt:lpstr>Teendők a bűnöző állam második funkciója (tisztára mosni) tekintetében (1):</vt:lpstr>
      <vt:lpstr>Teendők a bűnöző állam második funkciója (tisztára mosni) tekintetében (2):</vt:lpstr>
      <vt:lpstr>Teendők a bűnöző állam harmadik funkciója (tagjai bűntethetetlenségének biztosítása) tekintetében (1):</vt:lpstr>
      <vt:lpstr>Teendők a bűnöző állam harmadik funkciója (tagjai bűntethetetlenségének biztosítása) tekintetében (2):</vt:lpstr>
      <vt:lpstr>Teendők a bűnöző állam negyedik funkciója (a bűnszervezet működését lehetővé tevő önkényuralmi rendszer lebontása) tekintetében: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BÁLINT</dc:creator>
  <cp:lastModifiedBy>BÁLINT</cp:lastModifiedBy>
  <cp:revision>112</cp:revision>
  <dcterms:created xsi:type="dcterms:W3CDTF">2024-08-16T08:07:50Z</dcterms:created>
  <dcterms:modified xsi:type="dcterms:W3CDTF">2025-09-05T09:23:15Z</dcterms:modified>
</cp:coreProperties>
</file>