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7_73B1D4FF.xml" ContentType="application/vnd.ms-powerpoint.comments+xml"/>
  <Override PartName="/ppt/comments/modernComment_106_EBF5390B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3" r:id="rId3"/>
    <p:sldId id="262" r:id="rId4"/>
    <p:sldId id="264" r:id="rId5"/>
    <p:sldId id="266" r:id="rId6"/>
    <p:sldId id="265" r:id="rId7"/>
    <p:sldId id="267" r:id="rId8"/>
    <p:sldId id="257" r:id="rId9"/>
    <p:sldId id="268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72E2B4-421C-3ABB-0EFB-648E82726F5A}" name="Zoltan Szenes" initials="ZS" userId="6899c0f4982c118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06_EBF539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5CBC88-CE8A-4E0C-A681-C71C1E79FAC8}" authorId="{4272E2B4-421C-3ABB-0EFB-648E82726F5A}" created="2025-08-27T08:51:53.0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58716683" sldId="262"/>
      <ac:spMk id="2" creationId="{00000000-0000-0000-0000-000000000000}"/>
    </ac:deMkLst>
    <p188:txBody>
      <a:bodyPr/>
      <a:lstStyle/>
      <a:p>
        <a:r>
          <a:rPr lang="hu-HU"/>
          <a:t>Nem vészhelyzet, hanem veszélyhelyzet </a:t>
        </a:r>
      </a:p>
    </p188:txBody>
  </p188:cm>
</p188:cmLst>
</file>

<file path=ppt/comments/modernComment_107_73B1D4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9521A0-E620-4198-AA94-367E32638B3D}" authorId="{4272E2B4-421C-3ABB-0EFB-648E82726F5A}" created="2025-08-27T08:50:53.04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41034239" sldId="263"/>
      <ac:spMk id="3" creationId="{00000000-0000-0000-0000-000000000000}"/>
    </ac:deMkLst>
    <p188:txBody>
      <a:bodyPr/>
      <a:lstStyle/>
      <a:p>
        <a:r>
          <a:rPr lang="hu-HU"/>
          <a:t>Három javítást tettem, sárgával jeleztem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B0C78-DAAF-4353-8A7D-5498990477CC}" type="datetimeFigureOut">
              <a:rPr lang="hu-HU" smtClean="0"/>
              <a:t>2025. 09. 05.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4B7D-2395-43C1-BE30-411BE445BA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2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37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41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6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20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51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37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33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66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9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357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26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63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1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7_73B1D4FF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EBF5390B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829304"/>
            <a:ext cx="10972800" cy="950846"/>
          </a:xfrm>
        </p:spPr>
        <p:txBody>
          <a:bodyPr/>
          <a:lstStyle/>
          <a:p>
            <a:r>
              <a:rPr lang="hu-HU" sz="7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Honvédség és </a:t>
            </a:r>
            <a:r>
              <a:rPr lang="hu-HU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jogállamiság</a:t>
            </a:r>
            <a:br>
              <a:rPr lang="hu-HU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hu-HU" sz="7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(vitaanyag)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7022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34029"/>
          </a:xfrm>
        </p:spPr>
        <p:txBody>
          <a:bodyPr/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Bevezetés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00898" y="1256821"/>
            <a:ext cx="994527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1990 után: német /nyugat-európai modell – </a:t>
            </a:r>
            <a:r>
              <a:rPr kumimoji="0" lang="hu-HU" altLang="hu-H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„egyenruhás állampolgár”</a:t>
            </a:r>
            <a:endParaRPr kumimoji="0" lang="hu-HU" altLang="hu-H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Katonák jogai → csak indokolt esetben korlátozhatók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2023-tól fordulat: a jogfosztás kiterjedt, katonák helyzete kiszolgáltatottá vált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Honvédség belső / hazai alkalmazásának lehetősége bővült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Haderőfejlesztések rendszeresek, gyakran átláthatatlanok</a:t>
            </a:r>
          </a:p>
        </p:txBody>
      </p:sp>
    </p:spTree>
    <p:extLst>
      <p:ext uri="{BB962C8B-B14F-4D97-AF65-F5344CB8AC3E}">
        <p14:creationId xmlns:p14="http://schemas.microsoft.com/office/powerpoint/2010/main" val="194103423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6223" y="333375"/>
            <a:ext cx="11519554" cy="903712"/>
          </a:xfrm>
        </p:spPr>
        <p:txBody>
          <a:bodyPr/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Veszélyhelyzet és a jogkorlátozás logikája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890587" y="1534570"/>
            <a:ext cx="10410825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Tömeges bevándorlás okozta válsághelyzet (2015-)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COVID-veszélyhelyzet (2020)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jogkorlátozások indoka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Ukrajnai háborús veszélyhelyzet (2022–)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állandósult különleges jogrend</a:t>
            </a:r>
          </a:p>
          <a:p>
            <a:pPr indent="-4572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altLang="hu-HU" sz="3200" dirty="0"/>
              <a:t>Következmény: katonák akaratuk ellenére is békeidőszakban szolgálatteljesítésre kényszeríthetők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 kivételes állapot normává vált </a:t>
            </a:r>
            <a:r>
              <a:rPr kumimoji="0" lang="hu-HU" altLang="hu-H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katonák nem szerelhetnek le</a:t>
            </a:r>
          </a:p>
        </p:txBody>
      </p:sp>
    </p:spTree>
    <p:extLst>
      <p:ext uri="{BB962C8B-B14F-4D97-AF65-F5344CB8AC3E}">
        <p14:creationId xmlns:p14="http://schemas.microsoft.com/office/powerpoint/2010/main" val="395871668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60272"/>
          </a:xfrm>
        </p:spPr>
        <p:txBody>
          <a:bodyPr/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katonák jogállásának átalakulása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" y="654383"/>
            <a:ext cx="1183005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Lemondás tilalma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2020 óta nem mondhatnak le szolgálatukról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Indoklás nélküli elbocsátás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2023-tól parancsnoki döntéssel, garanciák nélkül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Jogkorlátozások általános felhatalmazással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parancsnoki önkény, munkajogi garanciák kiiktatva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Következmény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bizonytalan egzisztencia, emberi jogok szűkítése</a:t>
            </a:r>
          </a:p>
          <a:p>
            <a:pPr indent="-4572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altLang="hu-HU" sz="2800" dirty="0"/>
              <a:t>Alaptörvény-módosítás: a szolgálati viszony teljes szabályozása kikerült a parlamentből</a:t>
            </a:r>
          </a:p>
          <a:p>
            <a:pPr indent="-4572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altLang="hu-HU" sz="2800" dirty="0"/>
              <a:t>2024. június: A honvédek jogállásáról szóló törvény (2012. évi CCV. törvény) hatályon kívül helyezése </a:t>
            </a:r>
          </a:p>
          <a:p>
            <a:pPr indent="-45720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altLang="hu-HU" sz="2800" b="1" dirty="0"/>
              <a:t>Rendeleti szintű jogalkotás </a:t>
            </a:r>
            <a:r>
              <a:rPr lang="hu-HU" altLang="hu-HU" sz="2800" dirty="0"/>
              <a:t>→ átláthatóság, társadalmi ellenőrzés megszűnése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93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054540"/>
          </a:xfrm>
        </p:spPr>
        <p:txBody>
          <a:bodyPr/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Szakszervezetek és jogi keretek felszámolása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55777" y="2283526"/>
            <a:ext cx="10058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2023. december</a:t>
            </a:r>
            <a:r>
              <a:rPr kumimoji="0" lang="hu-HU" altLang="hu-H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szakszervezetek betiltása – a </a:t>
            </a:r>
            <a:r>
              <a:rPr kumimoji="0" lang="hu-HU" altLang="hu-HU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Honvéd Szakszervezet megszűnt</a:t>
            </a:r>
            <a:endParaRPr kumimoji="0" lang="hu-HU" altLang="hu-H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3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Új szervezet</a:t>
            </a:r>
            <a:r>
              <a:rPr kumimoji="0" lang="hu-HU" altLang="hu-H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Honvéd Érdekképviseleti Szervezet → korlátozott jogok</a:t>
            </a:r>
          </a:p>
        </p:txBody>
      </p:sp>
    </p:spTree>
    <p:extLst>
      <p:ext uri="{BB962C8B-B14F-4D97-AF65-F5344CB8AC3E}">
        <p14:creationId xmlns:p14="http://schemas.microsoft.com/office/powerpoint/2010/main" val="74740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8164"/>
            <a:ext cx="10972800" cy="809443"/>
          </a:xfrm>
        </p:spPr>
        <p:txBody>
          <a:bodyPr/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Civil és parlamenti kontroll gyengülése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5775" y="883791"/>
            <a:ext cx="11096625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Elvben: civil kontroll → kormány, parlament 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Valójában: parlamenti / civil kontroll kiüresedett, nyilvánosság szűk</a:t>
            </a: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Katonai bevetés belső rendfenntartásra fokozatosan bővült: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2015: migrációs válság 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(határbiztosítási feladatok)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2020: COVID–19 veszélyhelyzet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(kórházak támogatása, mentesítés, utcai járőrszolgálat)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2022: szükségállapot kiterjesztése 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(felforgatás, súlyos jogellenes cselekmények)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effectLst/>
              </a:rPr>
              <a:t>2023: fegyverhasználat különleges jogrend nélkül is 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effectLst/>
              </a:rPr>
              <a:t>(„összehangolt védelmi tevékenység”)</a:t>
            </a:r>
            <a:r>
              <a:rPr lang="hu-HU" altLang="hu-HU" sz="2800" dirty="0"/>
              <a:t> (közrendet, közbiztonságot veszélyeztető fenyegetések esetén, személyi kísérés, stb,)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597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43456"/>
          </a:xfrm>
        </p:spPr>
        <p:txBody>
          <a:bodyPr/>
          <a:lstStyle/>
          <a:p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Haderőfejlesztés és beszerzések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6738" y="1095972"/>
            <a:ext cx="9398524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Honvédelmi költségvetés növekedése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2014: 256 Mrd Ft (GDP 0,9%)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2024: 1975 Mrd Ft (GDP 2,1%)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800" dirty="0"/>
              <a:t>2025: 1759 Mrd Ft (GDP 2,0%)</a:t>
            </a:r>
            <a:endParaRPr kumimoji="0" lang="hu-HU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„Zrínyi 2026” 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kommunikációs keret, tartalom átláthatatlan, egyéni kormányhatározatokkal folyik a fejlesztés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Közbeszerzések formálisan megkerülve – valódi verseny hiánya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2019: Védelmi Beszerzési Ügynökség 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széles diszkrecionális jogkör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Döntéshozatal átláthatatlan</a:t>
            </a:r>
            <a:r>
              <a:rPr kumimoji="0" lang="hu-HU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politikai és üzleti érdekek előtérben</a:t>
            </a:r>
          </a:p>
        </p:txBody>
      </p:sp>
    </p:spTree>
    <p:extLst>
      <p:ext uri="{BB962C8B-B14F-4D97-AF65-F5344CB8AC3E}">
        <p14:creationId xmlns:p14="http://schemas.microsoft.com/office/powerpoint/2010/main" val="407321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48493"/>
            <a:ext cx="11904133" cy="6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Jogállami minimum - javaslatok</a:t>
            </a:r>
            <a:endParaRPr sz="4400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43933" y="528899"/>
            <a:ext cx="11904133" cy="619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2000" b="1" dirty="0"/>
              <a:t>Rendeletek helyett a katonai szolgálati viszony alapjainak újbóli részletes törvényi szabályozása;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b="1" dirty="0"/>
              <a:t>A katona „egyenruhás állampolgár” koncepció újbóli érvényesítése, a katonák egyoldalú kiszolgáltatottságának visszaszorítása, különös tekintettel a következő öt pontra: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650" b="1" dirty="0"/>
              <a:t>Az akár bűncselekményt is megvalósító egyes elöljárói jogsértésekkel szembeni fellépés lehetőségét ellehetetlenítő általános klauzula kiiktatása a jogrendből;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650" b="1" dirty="0"/>
              <a:t>A katonai szolgálati viszony saját kezdeményezésre való megszüntetését 2020. óta tiltó jogszabályi rendelkezések kiiktatása;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650" b="1" dirty="0"/>
              <a:t>A katonai szolgálati viszony a Honvédség részéről diszkrecionális, szubjektív vagy tisztességes eljárás nélküli megszüntetését lehetővé tevő jogszabályi rendelkezések kiiktatása, a felmentés kizárólag a törvényben tételesen meghatározott indokokhoz való kötése;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650" b="1" dirty="0"/>
              <a:t>A katonai szakszervezet(</a:t>
            </a:r>
            <a:r>
              <a:rPr lang="hu-HU" sz="1650" b="1" dirty="0" err="1"/>
              <a:t>ek</a:t>
            </a:r>
            <a:r>
              <a:rPr lang="hu-HU" sz="1650" b="1" dirty="0"/>
              <a:t>) működésének újbóli megengedése;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sz="1650" b="1" dirty="0"/>
              <a:t>A besorolási és az illetményrendszer olyan átalakítása, amely kiiktatja a katonák szubjektív alapú, egzisztenciális kiszolgáltatottságát.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b="1" dirty="0"/>
              <a:t>A Honvédség a polgári lakossággal szembeni fegyveres és kényszerítő alkalmazását lehetővé tevő túl széles alaptörvényi és jogszabályi rendelkezések felülvizsgálata azzal, hogy a szabályozást a 2010. előtti rendhez kell közelíteni (csak súlyos, erőszakos cselekmények esetén, ha a rendőrség nem elegendő);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2000" b="1" dirty="0"/>
              <a:t>A parlamenti és a civil-szakmai kontrollmechanizmusok érdemi bevonása a haderőfejlesztéssel és a kapcsolódó beszerzésekkel összefüggő döntések meghozatalába, és az ehhez szükséges informáltság és átláthatóság megteremtése. 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66712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440526"/>
            <a:ext cx="10972800" cy="573773"/>
          </a:xfrm>
        </p:spPr>
        <p:txBody>
          <a:bodyPr/>
          <a:lstStyle/>
          <a:p>
            <a:pPr algn="l"/>
            <a:r>
              <a:rPr lang="hu-HU" sz="2800" b="1" dirty="0" smtClean="0">
                <a:latin typeface="+mn-lt"/>
              </a:rPr>
              <a:t>Összeállította: Kelemen László, Szenes Zoltán</a:t>
            </a:r>
            <a:endParaRPr lang="hu-H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91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576</Words>
  <Application>Microsoft Office PowerPoint</Application>
  <PresentationFormat>Szélesvásznú</PresentationFormat>
  <Paragraphs>67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 Sans</vt:lpstr>
      <vt:lpstr>Wingdings</vt:lpstr>
      <vt:lpstr>1_Office-téma</vt:lpstr>
      <vt:lpstr>Honvédség és jogállamiság  (vitaanyag)</vt:lpstr>
      <vt:lpstr>Bevezetés</vt:lpstr>
      <vt:lpstr>Veszélyhelyzet és a jogkorlátozás logikája</vt:lpstr>
      <vt:lpstr>A katonák jogállásának átalakulása</vt:lpstr>
      <vt:lpstr>Szakszervezetek és jogi keretek felszámolása</vt:lpstr>
      <vt:lpstr>Civil és parlamenti kontroll gyengülése</vt:lpstr>
      <vt:lpstr>Haderőfejlesztés és beszerzések</vt:lpstr>
      <vt:lpstr>Jogállami minimum - javaslatok</vt:lpstr>
      <vt:lpstr>Összeállította: Kelemen László, Szenes Zoltán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Honvédség és jogállamiság</dc:title>
  <dc:creator>BÁLINT</dc:creator>
  <cp:lastModifiedBy>BÁLINT</cp:lastModifiedBy>
  <cp:revision>10</cp:revision>
  <dcterms:created xsi:type="dcterms:W3CDTF">2025-08-25T10:00:54Z</dcterms:created>
  <dcterms:modified xsi:type="dcterms:W3CDTF">2025-09-05T09:24:34Z</dcterms:modified>
</cp:coreProperties>
</file>