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58" r:id="rId3"/>
    <p:sldId id="259" r:id="rId4"/>
    <p:sldId id="260" r:id="rId5"/>
    <p:sldId id="261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7" r:id="rId16"/>
    <p:sldId id="27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F3B5F-3697-4973-AE92-F1C0906E6FB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0B9DE-0E4C-4F8B-B871-CB9C84A854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50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785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7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0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6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68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27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6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5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38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4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94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3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2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4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3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5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91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42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15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0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40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71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68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62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6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1979630"/>
            <a:ext cx="11904133" cy="299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Magyar katonai beszerzések </a:t>
            </a:r>
            <a:br>
              <a:rPr lang="hu-HU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hu-HU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2010–2025</a:t>
            </a:r>
            <a:br>
              <a:rPr lang="hu-HU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(katonai doktrína vagy rezsimérdek)</a:t>
            </a:r>
            <a:r>
              <a:rPr lang="hu-HU" dirty="0"/>
              <a:t/>
            </a:r>
            <a:br>
              <a:rPr lang="hu-HU" dirty="0"/>
            </a:br>
            <a:endParaRPr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9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15546"/>
            <a:ext cx="11904133" cy="56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8. Magyar lövedék, hazai gyártás – CZ/Colt CZ licenc</a:t>
            </a:r>
            <a:endParaRPr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60256" y="622172"/>
            <a:ext cx="11924907" cy="617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1850" b="1" dirty="0"/>
              <a:t>A kézifegyver-modernizációt Magyarország licencgyártás útján oldotta meg, amely mögött egy klasszikus „államból magánba” átterelt konstrukció áll.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b="1" dirty="0"/>
              <a:t>2018-ban</a:t>
            </a:r>
            <a:r>
              <a:rPr lang="hu-HU" sz="1600" dirty="0"/>
              <a:t> licencszerződés született a cseh </a:t>
            </a:r>
            <a:r>
              <a:rPr lang="hu-HU" sz="1600" b="1" dirty="0"/>
              <a:t>Česká Zbrojovka (CZ)</a:t>
            </a:r>
            <a:r>
              <a:rPr lang="hu-HU" sz="1600" dirty="0"/>
              <a:t> vállalattal: kb. </a:t>
            </a:r>
            <a:r>
              <a:rPr lang="hu-HU" sz="1600" b="1" dirty="0"/>
              <a:t>100 millió EUR értékben</a:t>
            </a:r>
            <a:r>
              <a:rPr lang="hu-HU" sz="1600" dirty="0"/>
              <a:t> indult el a gyártás a </a:t>
            </a:r>
            <a:r>
              <a:rPr lang="hu-HU" sz="1600" b="1" dirty="0"/>
              <a:t>kiskunfélegyházi fegyvergyárban</a:t>
            </a:r>
            <a:r>
              <a:rPr lang="hu-HU" sz="1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dirty="0"/>
              <a:t>A gyártás helyszíne az egykori </a:t>
            </a:r>
            <a:r>
              <a:rPr lang="hu-HU" sz="1600" b="1" dirty="0"/>
              <a:t>HM Arzenál Zrt.</a:t>
            </a:r>
            <a:r>
              <a:rPr lang="hu-HU" sz="1600" dirty="0"/>
              <a:t> telephelye volt, amely </a:t>
            </a:r>
            <a:r>
              <a:rPr lang="hu-HU" sz="1600" b="1" dirty="0"/>
              <a:t>állami tulajdonban</a:t>
            </a:r>
            <a:r>
              <a:rPr lang="hu-HU" sz="1600" dirty="0"/>
              <a:t> állt.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dirty="0"/>
              <a:t>A program keretében a Magyar Honvédség számára NATO-kaliberű fegyverek készülnek: </a:t>
            </a:r>
            <a:r>
              <a:rPr lang="hu-HU" sz="1600" b="1" dirty="0"/>
              <a:t>BREN 2 gépkarabély, Scorpion EVO 3 géppisztoly, valamint P-07/09 és P-10 pisztolyok</a:t>
            </a:r>
            <a:r>
              <a:rPr lang="hu-HU" sz="1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dirty="0"/>
              <a:t>2021–2022-ben a CZ felvásárolta a </a:t>
            </a:r>
            <a:r>
              <a:rPr lang="hu-HU" sz="1600" b="1" dirty="0"/>
              <a:t>Colt USA-t</a:t>
            </a:r>
            <a:r>
              <a:rPr lang="hu-HU" sz="1600" dirty="0"/>
              <a:t>, a magyar gyártókapacitás pedig fokozatosan „vegyesvállalattá” alakult.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600" b="1" dirty="0"/>
              <a:t>2024-től Colt CZ Hungary néven</a:t>
            </a:r>
            <a:r>
              <a:rPr lang="hu-HU" sz="1600" dirty="0"/>
              <a:t> folytatódott a tevékenység, majd </a:t>
            </a:r>
            <a:r>
              <a:rPr lang="hu-HU" sz="1600" b="1" dirty="0"/>
              <a:t>2025-ben az N7 Defence Zrt. alá került</a:t>
            </a:r>
            <a:r>
              <a:rPr lang="hu-HU" sz="1600" dirty="0"/>
              <a:t>, amelyben a </a:t>
            </a:r>
            <a:r>
              <a:rPr lang="hu-HU" sz="1600" b="1" dirty="0"/>
              <a:t>4iG többségi (75%+1)</a:t>
            </a:r>
            <a:r>
              <a:rPr lang="hu-HU" sz="1600" dirty="0"/>
              <a:t>, az állam pedig kisebbségi (25%-1) tulajdonos.</a:t>
            </a:r>
          </a:p>
          <a:p>
            <a:pPr marL="0" indent="0">
              <a:buNone/>
            </a:pPr>
            <a:r>
              <a:rPr lang="hu-HU" sz="1850" b="1" dirty="0"/>
              <a:t>Értékelés:</a:t>
            </a:r>
            <a:endParaRPr lang="hu-HU" sz="185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50" dirty="0"/>
              <a:t>Katonailag indokolt volt a NATO-kaliberre való átállás és a hazai gyártás felépítése, mert ez növeli a szuverenitást és a logisztikai önállóságot. Ugyanakkor 2021-től megkezdődött a Gestamen Arms támogatása magyar kézifegyverek gyártására.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50" dirty="0"/>
              <a:t>Politikai-gazdasági szempontból azonban a konstrukció tipikusan NER-es: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600" b="1" dirty="0"/>
              <a:t>Állami pénzből</a:t>
            </a:r>
            <a:r>
              <a:rPr lang="hu-HU" sz="1600" dirty="0"/>
              <a:t> (HM Arzenál és állami támogatások révén) kiépített gyártókapacitást adtak át magánkézbe,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600" dirty="0"/>
              <a:t>a „magánkéz” pedig nem független, hanem a </a:t>
            </a:r>
            <a:r>
              <a:rPr lang="hu-HU" sz="1600" b="1" dirty="0"/>
              <a:t>4iG/N7 Defence</a:t>
            </a:r>
            <a:r>
              <a:rPr lang="hu-HU" sz="1600" dirty="0"/>
              <a:t>, vagyis egy </a:t>
            </a:r>
            <a:r>
              <a:rPr lang="hu-HU" sz="1600" b="1" dirty="0"/>
              <a:t>Orbánhoz közel álló oligarchikus cégbirodalom</a:t>
            </a:r>
            <a:r>
              <a:rPr lang="hu-HU" sz="1600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600" dirty="0"/>
              <a:t>Mindezek megalapozták a későbbi nagyléptékű privatizációs kísérleti projektet.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50" dirty="0"/>
              <a:t>Így a kézifegyver-program már nemcsak a honvédség modernizációját szolgálta, hanem a </a:t>
            </a:r>
            <a:r>
              <a:rPr lang="hu-HU" sz="1850" b="1" dirty="0"/>
              <a:t>rezsimközeli vagyonosodási lánc újabb eleme lett</a:t>
            </a:r>
            <a:r>
              <a:rPr lang="hu-HU" sz="18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72109"/>
            <a:ext cx="11904133" cy="50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9. Protokoll vagy harc? – a kormánygépek esete</a:t>
            </a: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40933" y="527904"/>
            <a:ext cx="12151067" cy="624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050" b="1" dirty="0"/>
              <a:t>2018-ban a Honvédség „csapatszállítóként” vásárolt repülőgépeket.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50" b="1" dirty="0"/>
              <a:t>2 db Airbus A319</a:t>
            </a:r>
            <a:r>
              <a:rPr lang="hu-HU" sz="2050" dirty="0"/>
              <a:t> és </a:t>
            </a:r>
            <a:r>
              <a:rPr lang="hu-HU" sz="2050" b="1" dirty="0"/>
              <a:t>2 db Dassault Falcon 7X</a:t>
            </a:r>
            <a:r>
              <a:rPr lang="hu-HU" sz="2050" dirty="0"/>
              <a:t> került a flottába, amit használtan, civil cégektől vettek meg. A repülőgépek katonai célú átalakítása éveket vett igénybe.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50" dirty="0"/>
              <a:t>A kormányzati narratíva szerint ezek katonai szállításra, MEDEVAC-ra, kisebb egységek mozgatására szolgálnak. A gyakorlatban azonban a gépeket </a:t>
            </a:r>
            <a:r>
              <a:rPr lang="hu-HU" sz="2050" b="1" dirty="0"/>
              <a:t>rendszeresen használják kormányzati VIP-utakra</a:t>
            </a:r>
            <a:r>
              <a:rPr lang="hu-HU" sz="2050" dirty="0"/>
              <a:t>: Orbán Viktor és Szijjártó Péter hivatalos látogatásaihoz (Brüsszel, Moszkva, Washington, Róma stb.).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50" dirty="0"/>
              <a:t>A </a:t>
            </a:r>
            <a:r>
              <a:rPr lang="hu-HU" sz="2050" b="1" dirty="0"/>
              <a:t>Miniszterelnökség és a HM közötti megállapodás</a:t>
            </a:r>
            <a:r>
              <a:rPr lang="hu-HU" sz="2050" dirty="0"/>
              <a:t> értelmében a VIP-utak adatai 30 évre titkosítva lettek, így </a:t>
            </a:r>
            <a:r>
              <a:rPr lang="hu-HU" sz="2050" b="1" dirty="0"/>
              <a:t>hivatalos statisztika nem érhető el</a:t>
            </a:r>
            <a:r>
              <a:rPr lang="hu-HU" sz="2050" dirty="0"/>
              <a:t>. Nyílt források (Átlátszó, 24.hu, fotódokumentációk, útvonal-követések) alapján azonban </a:t>
            </a:r>
            <a:r>
              <a:rPr lang="hu-HU" sz="2050" b="1" dirty="0"/>
              <a:t>a repülések döntő része VIP/protokoll célú volt</a:t>
            </a:r>
            <a:r>
              <a:rPr lang="hu-HU" sz="205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50" dirty="0"/>
              <a:t>Katonai célú utak (csapatszállítás, gyakorlati alkalmazás) kevésbé dokumentáltak, és kezdetben az A319 konfigurációja miatt korlátozottak is voltak (max. ~40 fő szállítható).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50" dirty="0"/>
              <a:t>Az üzemeltetés költséges: az A319 óránként kb. </a:t>
            </a:r>
            <a:r>
              <a:rPr lang="hu-HU" sz="2050" b="1" dirty="0"/>
              <a:t>3250 liter kerozint</a:t>
            </a:r>
            <a:r>
              <a:rPr lang="hu-HU" sz="2050" dirty="0"/>
              <a:t>, a Falcon 7X kb. </a:t>
            </a:r>
            <a:r>
              <a:rPr lang="hu-HU" sz="2050" b="1" dirty="0"/>
              <a:t>1455 litert</a:t>
            </a:r>
            <a:r>
              <a:rPr lang="hu-HU" sz="2050" dirty="0"/>
              <a:t> fogyaszt. A Miniszterelnökség évente számol el a HM felé, de a transzparencia időnként vitatott volt.</a:t>
            </a:r>
          </a:p>
          <a:p>
            <a:pPr marL="0" indent="0">
              <a:buNone/>
            </a:pPr>
            <a:r>
              <a:rPr lang="hu-HU" sz="2050" b="1" dirty="0"/>
              <a:t>Értékelés:</a:t>
            </a:r>
            <a:endParaRPr lang="hu-HU" sz="205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050" dirty="0"/>
              <a:t>A beszerzés katonailag részben indokolt (csapatszállítás, egészségügyi evakuáció), de </a:t>
            </a:r>
            <a:r>
              <a:rPr lang="hu-HU" sz="2050" b="1" dirty="0"/>
              <a:t>2018–2024 között a repülőgépek felhasználásában a VIP/protokoll jelleg dominált</a:t>
            </a:r>
            <a:r>
              <a:rPr lang="hu-HU" sz="205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50" dirty="0"/>
              <a:t>A döntés tehát a katonai racionalitás mellett </a:t>
            </a:r>
            <a:r>
              <a:rPr lang="hu-HU" sz="2050" b="1" dirty="0"/>
              <a:t>rezsimkomfort-funkciót</a:t>
            </a:r>
            <a:r>
              <a:rPr lang="hu-HU" sz="2050" dirty="0"/>
              <a:t> is ellátott: a honvédség „fedőszerve” biztosította a kormány számára a tényleges kormánygépeket.</a:t>
            </a:r>
            <a:endParaRPr sz="2050" b="1" dirty="0"/>
          </a:p>
        </p:txBody>
      </p:sp>
    </p:spTree>
    <p:extLst>
      <p:ext uri="{BB962C8B-B14F-4D97-AF65-F5344CB8AC3E}">
        <p14:creationId xmlns:p14="http://schemas.microsoft.com/office/powerpoint/2010/main" val="242827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" y="0"/>
            <a:ext cx="12192000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10. 4iG-birodalom: maximális állami támogatás, minimális állami beleszólás (1)</a:t>
            </a: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" y="914403"/>
            <a:ext cx="12192000" cy="594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180" dirty="0"/>
              <a:t>A legújabb fejlemény a magyar hadiipar privatizációja, amelynek középpontjában a </a:t>
            </a:r>
            <a:r>
              <a:rPr lang="hu-HU" sz="2180" b="1" dirty="0"/>
              <a:t>4iG-csoport</a:t>
            </a:r>
            <a:r>
              <a:rPr lang="hu-HU" sz="2180" dirty="0"/>
              <a:t> áll.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80" b="1" dirty="0"/>
              <a:t>2025 júniusában</a:t>
            </a:r>
            <a:r>
              <a:rPr lang="hu-HU" sz="2180" dirty="0"/>
              <a:t> létrejött az </a:t>
            </a:r>
            <a:r>
              <a:rPr lang="hu-HU" sz="2180" b="1" dirty="0"/>
              <a:t>N7 Defence Zrt.</a:t>
            </a:r>
            <a:r>
              <a:rPr lang="hu-HU" sz="2180" dirty="0"/>
              <a:t>, amelybe a magyar hadiipar fő vállalatai kerültek: </a:t>
            </a:r>
            <a:r>
              <a:rPr lang="hu-HU" sz="2180" b="1" dirty="0"/>
              <a:t>Rheinmetall Hungary, Airbus Helicopters Hungary, Arzenál/Colt CZ, Hirtenberger, Dynamit Nobel Defence</a:t>
            </a:r>
            <a:r>
              <a:rPr lang="hu-HU" sz="2180" dirty="0"/>
              <a:t>, valamint több kisebb kapacitás.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80" dirty="0"/>
              <a:t>A tulajdoni arány: </a:t>
            </a:r>
            <a:r>
              <a:rPr lang="hu-HU" sz="2180" b="1" dirty="0"/>
              <a:t>4iG SDT 75%+1 szavazat</a:t>
            </a:r>
            <a:r>
              <a:rPr lang="hu-HU" sz="2180" dirty="0"/>
              <a:t>, az </a:t>
            </a:r>
            <a:r>
              <a:rPr lang="hu-HU" sz="2180" b="1" dirty="0"/>
              <a:t>állam 25%–1 szavazat</a:t>
            </a:r>
            <a:r>
              <a:rPr lang="hu-HU" sz="2180" dirty="0"/>
              <a:t>. Az ügylet értéke </a:t>
            </a:r>
            <a:r>
              <a:rPr lang="hu-HU" sz="2180" b="1" dirty="0"/>
              <a:t>74,5–82,8 milliárd Ft</a:t>
            </a:r>
            <a:r>
              <a:rPr lang="hu-HU" sz="2180" dirty="0"/>
              <a:t>, majd </a:t>
            </a:r>
            <a:r>
              <a:rPr lang="hu-HU" sz="2180" b="1" dirty="0"/>
              <a:t>2025 augusztusában további 96 milliárd Ft tőkeemelés</a:t>
            </a:r>
            <a:r>
              <a:rPr lang="hu-HU" sz="2180" dirty="0"/>
              <a:t> történt.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80" dirty="0"/>
              <a:t>A Rheinmetall és a 4iG már </a:t>
            </a:r>
            <a:r>
              <a:rPr lang="hu-HU" sz="2180" b="1" dirty="0"/>
              <a:t>2022-ben</a:t>
            </a:r>
            <a:r>
              <a:rPr lang="hu-HU" sz="2180" dirty="0"/>
              <a:t> közös JV-t alapított (R4DS), így a német hadiipar és a magyar oligarchikus struktúra korábban is összefonódott, amely felveti a burkolt ellentételezés lehetőségét is.</a:t>
            </a:r>
          </a:p>
          <a:p>
            <a:pPr marL="0" indent="0">
              <a:buNone/>
            </a:pPr>
            <a:r>
              <a:rPr lang="hu-HU" sz="2180" b="1" dirty="0"/>
              <a:t>Állami befolyás kérdése:</a:t>
            </a:r>
            <a:endParaRPr lang="hu-HU" sz="218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180" dirty="0"/>
              <a:t>A 25%-os állami tulajdon formailag biztosítja a „</a:t>
            </a:r>
            <a:r>
              <a:rPr lang="hu-HU" sz="2180" b="1" dirty="0"/>
              <a:t>minősített kisebbséget</a:t>
            </a:r>
            <a:r>
              <a:rPr lang="hu-HU" sz="2180" dirty="0"/>
              <a:t>”, ami megakadályozhat bizonyos stratégiai döntéseket (pl. társaság jogutód nélküli megszűnése, alapító okirat módosítása).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80" dirty="0"/>
              <a:t>Ugyanakkor a </a:t>
            </a:r>
            <a:r>
              <a:rPr lang="hu-HU" sz="2180" b="1" dirty="0"/>
              <a:t>75%+1 szavazatot birtokló magántulajdonos</a:t>
            </a:r>
            <a:r>
              <a:rPr lang="hu-HU" sz="2180" dirty="0"/>
              <a:t> (4iG) a napi működésben, a menedzsment kinevezésében, beruházások irányításában és profitfelosztásban </a:t>
            </a:r>
            <a:r>
              <a:rPr lang="hu-HU" sz="2180" b="1" dirty="0"/>
              <a:t>teljes kontrollt élvez</a:t>
            </a:r>
            <a:r>
              <a:rPr lang="hu-HU" sz="218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80" dirty="0"/>
              <a:t>Az állam tehát </a:t>
            </a:r>
            <a:r>
              <a:rPr lang="hu-HU" sz="2180" b="1" dirty="0"/>
              <a:t>nominális részesedő</a:t>
            </a:r>
            <a:r>
              <a:rPr lang="hu-HU" sz="2180" dirty="0"/>
              <a:t>, tényleges irányítási jogosítványai csekélyek. Ez a konstrukció lényegében azt jelenti, hogy </a:t>
            </a:r>
            <a:r>
              <a:rPr lang="hu-HU" sz="2180" b="1" dirty="0"/>
              <a:t>maximális állami forrásbevonás mellett minimális állami beleszólás marad</a:t>
            </a:r>
            <a:r>
              <a:rPr lang="hu-HU" sz="21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34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270075"/>
            <a:ext cx="1190413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10. 4iG-birodalom: maximális állami támogatás, minimális állami beleszólás (2)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273377" y="1141858"/>
            <a:ext cx="11671689" cy="56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/>
              <a:t>Háborús vagy válsághelyzetben:</a:t>
            </a:r>
            <a:endParaRPr lang="hu-HU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A hadiipar működtetése létfontosságú, de a döntések, gyártási prioritások és exportügyletek </a:t>
            </a:r>
            <a:r>
              <a:rPr lang="hu-HU" sz="2000" b="1" dirty="0"/>
              <a:t>magáncég kezében vannak</a:t>
            </a:r>
            <a:r>
              <a:rPr lang="hu-HU" sz="2000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Ha az állam kormányzati döntésekkel belenyúlna (pl. államosítás, rendkívüli kormánybiztosi jogkör), akkor ez </a:t>
            </a:r>
            <a:r>
              <a:rPr lang="hu-HU" sz="2000" b="1" dirty="0"/>
              <a:t>nemzetközi jogvitákhoz, befektetői kártérítési igényekhez</a:t>
            </a:r>
            <a:r>
              <a:rPr lang="hu-HU" sz="2000" dirty="0"/>
              <a:t> vezethet.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A magyar hadiipari szuverenitás így </a:t>
            </a:r>
            <a:r>
              <a:rPr lang="hu-HU" sz="2000" b="1" dirty="0"/>
              <a:t>látszólagos</a:t>
            </a:r>
            <a:r>
              <a:rPr lang="hu-HU" sz="2000" dirty="0"/>
              <a:t>: háborús helyzetben fennáll annak veszélye, hogy a </a:t>
            </a:r>
            <a:r>
              <a:rPr lang="hu-HU" sz="2000" b="1" dirty="0"/>
              <a:t>rezsimközeli magántulajdonos és külföldi partner (Rheinmetall)</a:t>
            </a:r>
            <a:r>
              <a:rPr lang="hu-HU" sz="2000" dirty="0"/>
              <a:t> üzleti érdekei nem esnek egybe az ország stratégiai érdekeivel.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b="1" dirty="0"/>
              <a:t>Értékelés:</a:t>
            </a:r>
            <a:endParaRPr lang="hu-HU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Katonailag az N7 Defence létrehozása biztosítja a digitalizációt, </a:t>
            </a:r>
            <a:r>
              <a:rPr lang="hu-HU" sz="2000" dirty="0">
                <a:solidFill>
                  <a:schemeClr val="accent3">
                    <a:lumMod val="50000"/>
                  </a:schemeClr>
                </a:solidFill>
              </a:rPr>
              <a:t>az üzemben tartási (MRO-karbantartó, javító és üzemeltető)</a:t>
            </a:r>
            <a:r>
              <a:rPr lang="hu-HU" sz="2000" dirty="0"/>
              <a:t> képességeket, ami önmagában erősíti a honvédséget.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Politikai szempontból viszont a </a:t>
            </a:r>
            <a:r>
              <a:rPr lang="hu-HU" sz="2000" b="1" dirty="0"/>
              <a:t>stratégiai potenciálok privatizációja</a:t>
            </a:r>
            <a:r>
              <a:rPr lang="hu-HU" sz="2000" dirty="0"/>
              <a:t> azt jelenti, hogy az állam kezéből kikerült az ellenőrzés. Ez </a:t>
            </a:r>
            <a:r>
              <a:rPr lang="hu-HU" sz="2000" b="1" dirty="0"/>
              <a:t>rezsimvédelmi pajzsként</a:t>
            </a:r>
            <a:r>
              <a:rPr lang="hu-HU" sz="2000" dirty="0"/>
              <a:t> is funkcionál: egy esetleges kormányváltás után a stratégiai eszközök </a:t>
            </a:r>
            <a:r>
              <a:rPr lang="hu-HU" sz="2000" b="1" dirty="0"/>
              <a:t>nem állami kézben</a:t>
            </a:r>
            <a:r>
              <a:rPr lang="hu-HU" sz="2000" dirty="0"/>
              <a:t>, hanem a </a:t>
            </a:r>
            <a:r>
              <a:rPr lang="hu-HU" sz="2000" b="1" dirty="0"/>
              <a:t>NER-hez kötődő magánbirodalomban</a:t>
            </a:r>
            <a:r>
              <a:rPr lang="hu-HU" sz="2000" dirty="0"/>
              <a:t> maradnának, korlátozva az új kormány mozgásterét.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Tekintettel a nemzetközi helyzetre, valamint az EU jelentős újrafegyverkezési programjaira, feltételezhető, hogy a privatizációval a kormányzat hosszú távú rezsimérdeket is szem előtt tart. Nevezetesen olyan szektort von a politikai szövetségesei irányítása alá, mely évtizedes távlatban is profitábilis maradhat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418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15549"/>
            <a:ext cx="11904133" cy="55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Idővonal-tábla (főbb beszerzések)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90870"/>
              </p:ext>
            </p:extLst>
          </p:nvPr>
        </p:nvGraphicFramePr>
        <p:xfrm>
          <a:off x="207388" y="546753"/>
          <a:ext cx="11840068" cy="617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589">
                  <a:extLst>
                    <a:ext uri="{9D8B030D-6E8A-4147-A177-3AD203B41FA5}">
                      <a16:colId xmlns:a16="http://schemas.microsoft.com/office/drawing/2014/main" val="962610990"/>
                    </a:ext>
                  </a:extLst>
                </a:gridCol>
                <a:gridCol w="2529404">
                  <a:extLst>
                    <a:ext uri="{9D8B030D-6E8A-4147-A177-3AD203B41FA5}">
                      <a16:colId xmlns:a16="http://schemas.microsoft.com/office/drawing/2014/main" val="540008483"/>
                    </a:ext>
                  </a:extLst>
                </a:gridCol>
                <a:gridCol w="3451781">
                  <a:extLst>
                    <a:ext uri="{9D8B030D-6E8A-4147-A177-3AD203B41FA5}">
                      <a16:colId xmlns:a16="http://schemas.microsoft.com/office/drawing/2014/main" val="2852308083"/>
                    </a:ext>
                  </a:extLst>
                </a:gridCol>
                <a:gridCol w="3662294">
                  <a:extLst>
                    <a:ext uri="{9D8B030D-6E8A-4147-A177-3AD203B41FA5}">
                      <a16:colId xmlns:a16="http://schemas.microsoft.com/office/drawing/2014/main" val="18588564"/>
                    </a:ext>
                  </a:extLst>
                </a:gridCol>
              </a:tblGrid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Év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Beszerzés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Darabszám / érték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Politikai-gazdasági dimenzió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4879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bg1"/>
                          </a:solidFill>
                          <a:effectLst/>
                        </a:rPr>
                        <a:t>2001–2026</a:t>
                      </a:r>
                      <a:endParaRPr lang="hu-H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Gripen C/D lízing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14 db / 210 Mrd HUF (~800 M EUR)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Korrupciós árnyék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29092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2018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Leopard 2A7+, PzH 2000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44+12+24 db / ~300 M EUR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Német ipari integráció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94854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2018–2019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Airbus H145M/H225M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36 db / ~1 Mrd EUR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Német–francia ipartelepítés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14137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2020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Lynx KF41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218 db / &gt;2 Mrd EUR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Rheinmetall-üzem, Merkel-híd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9454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2020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NASAMS + AMRAAM-ER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~1 Mrd USD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Atlanti gesztus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47616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2020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KC-390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 db / 400–500 M USD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Brazil kapcsolat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48732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2020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ELM-2084 radar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11 db / 150–200 M USD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Izraeli kapcsolat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11242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2020–2021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Gidrán MRAP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több tucat / 100 M EUR körül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Török közvetítő cégek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92332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2022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L-39NG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12 db / ~250 M USD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Miniszteri összeférhetetlenség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45777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2018–2024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CZ-licenc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~100 M EUR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Hazai gyártás, klientúra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89596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2018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A319 + Falcon 7X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 db / ~200 M USD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Kormányzati luxus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1223"/>
                  </a:ext>
                </a:extLst>
              </a:tr>
              <a:tr h="46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2025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N7–4iG holding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74,5–82,8 Mrd HUF + 96 Mrd tőkeemelés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Stratégiai privatizáció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2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27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3122"/>
            <a:ext cx="12192000" cy="622169"/>
          </a:xfrm>
        </p:spPr>
        <p:txBody>
          <a:bodyPr/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magyar katonai beszerzések (időrend és desztináció)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0" y="935282"/>
            <a:ext cx="5219206" cy="55618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717" y="935281"/>
            <a:ext cx="6410634" cy="55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1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65985"/>
            <a:ext cx="10972800" cy="537328"/>
          </a:xfrm>
        </p:spPr>
        <p:txBody>
          <a:bodyPr/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magyar katonai beszerzések kapcsolati hálója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7997" y="913482"/>
            <a:ext cx="6158845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2010 után a beszerzések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fokozatosan kikerültek a klasszikus honvédelmi minisztériumi döntéshozatalból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Ahelyett, hogy egy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átlátható katonai doktrína és szakmai prioritás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alapján történtek volna, az ügyletek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 hoc módon, politikai-üzleti alkuk mentén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köttettek.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közvetítő szereplők (NER-közeli vállalkozók, rezsimhez kötődő magáncégek, külföldi „politikai partnerek”) beékelődtek az állam és a fegyverszállítók közé.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katonai titkosítás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pedig „extra védelmet” ad ennek a rendszernek: sok tranzakciót a közvélemény nem láthat át, még a parlamenti kontroll is minimális.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Ennek eredménye, hogy a rendszer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rezsimvédelmi mechanizmusként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 működik: az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Orbán-klán „rendel”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közösség (az állam, vagyis a társadalom) fizet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miközben a stratégiai potenciál és profit a rezsimközeli 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köröknél landol.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5" y="1097977"/>
            <a:ext cx="6042582" cy="55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65988"/>
            <a:ext cx="11904133" cy="53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Összegzés - 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honvédelem vagy rezsimvédelem?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(1)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40933" y="631594"/>
            <a:ext cx="12151067" cy="59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000" dirty="0"/>
              <a:t>A magyar katonai beszerzések 2010–2025 között egy kettős logika szerint alakultak, de a két dimenzió </a:t>
            </a:r>
            <a:r>
              <a:rPr lang="hu-HU" sz="2000" b="1" dirty="0"/>
              <a:t>nem egyenrangúan</a:t>
            </a:r>
            <a:r>
              <a:rPr lang="hu-HU" sz="2000" dirty="0"/>
              <a:t> érvényesült: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Valós katonai szükségletek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/>
              <a:t>A szovjet eredetű, elavult rendszerek lecserélése (An-26, Sz–125 Kub, T-72, BMP-1).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/>
              <a:t>NATO-kompatibilitás és interoperabilitás erősítése (NASAMS, ELM-2084, CZ-kézifegyverek).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/>
              <a:t>Új képességek (helikopter, közepes szállítógép, digitális tüzérségi radar, stb.).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Politikai-gazdasági érdekek és rezsimstratégia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b="1" dirty="0"/>
              <a:t>Külpolitikai alkuk</a:t>
            </a:r>
            <a:r>
              <a:rPr lang="hu-HU" sz="2000" dirty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1800" dirty="0"/>
              <a:t>Német ipartelepítés → EU-s támogatások „megvédése”.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chemeClr val="accent3">
                    <a:lumMod val="50000"/>
                  </a:schemeClr>
                </a:solidFill>
              </a:rPr>
              <a:t>Norvég</a:t>
            </a:r>
            <a:r>
              <a:rPr lang="hu-HU" sz="1800" dirty="0"/>
              <a:t>- amerikai NASAMS → lojalitási jelzés a Biden-adminisztráció felé.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1800" dirty="0"/>
              <a:t>Brazil KC-390 → Bolsonaro–Orbán személyes szívességcsere.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u-HU" sz="1800" dirty="0"/>
              <a:t>Török MRAP → Erdogan- és Orbán-klán közvetítői üzletek.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b="1" dirty="0"/>
              <a:t>Ipartelepítés és klientúraépítés</a:t>
            </a:r>
            <a:r>
              <a:rPr lang="hu-HU" sz="2000" dirty="0"/>
              <a:t>: állami támogatással felépített kapacitások (CZ, Aero Vodochody) magánkézbe juttatása.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b="1" dirty="0"/>
              <a:t>Stratégiai privatizáció</a:t>
            </a:r>
            <a:r>
              <a:rPr lang="hu-HU" sz="2000" dirty="0"/>
              <a:t>: 2025-től a 4iG/N7-holdingba szervezett hadiipar → </a:t>
            </a:r>
            <a:r>
              <a:rPr lang="hu-HU" sz="2000" b="1" dirty="0"/>
              <a:t>maximális állami pénz, minimális állami kontroll</a:t>
            </a:r>
            <a:r>
              <a:rPr lang="hu-HU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b="1" dirty="0"/>
              <a:t>Rezsimkomfort</a:t>
            </a:r>
            <a:r>
              <a:rPr lang="hu-HU" sz="2000" dirty="0"/>
              <a:t>: kormánygépek katonai beszerzésként, de ténylegesen VIP-protokollhasználatra.</a:t>
            </a:r>
          </a:p>
        </p:txBody>
      </p:sp>
    </p:spTree>
    <p:extLst>
      <p:ext uri="{BB962C8B-B14F-4D97-AF65-F5344CB8AC3E}">
        <p14:creationId xmlns:p14="http://schemas.microsoft.com/office/powerpoint/2010/main" val="325044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61514"/>
            <a:ext cx="12191999" cy="517213"/>
          </a:xfrm>
        </p:spPr>
        <p:txBody>
          <a:bodyPr/>
          <a:lstStyle/>
          <a:p>
            <a:r>
              <a:rPr lang="hu-HU" sz="39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Összegzés - </a:t>
            </a:r>
            <a:r>
              <a:rPr lang="hu-HU" sz="3900" b="1" dirty="0">
                <a:solidFill>
                  <a:schemeClr val="accent6">
                    <a:lumMod val="50000"/>
                  </a:schemeClr>
                </a:solidFill>
              </a:rPr>
              <a:t>honvédelem vagy rezsimvédelem? </a:t>
            </a:r>
            <a:r>
              <a:rPr lang="hu-HU" sz="39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hu-HU" sz="3900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78730" y="1155978"/>
            <a:ext cx="109036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</a:rPr>
              <a:t>Lényeg: </a:t>
            </a:r>
            <a:r>
              <a:rPr lang="hu-HU" sz="2200" dirty="0"/>
              <a:t>A honvédelmi költekezés egyszerre jelentett </a:t>
            </a:r>
            <a:r>
              <a:rPr lang="hu-HU" sz="2200" b="1" dirty="0"/>
              <a:t>valódi képességépítést</a:t>
            </a:r>
            <a:r>
              <a:rPr lang="hu-HU" sz="2200" dirty="0"/>
              <a:t> és a </a:t>
            </a:r>
            <a:r>
              <a:rPr lang="hu-HU" sz="2200" b="1" dirty="0"/>
              <a:t>rezsim gazdasági-politikai infrastruktúrájának bebetonozását</a:t>
            </a:r>
            <a:r>
              <a:rPr lang="hu-HU" sz="2200" dirty="0"/>
              <a:t>.</a:t>
            </a:r>
            <a:br>
              <a:rPr lang="hu-HU" sz="2200" dirty="0"/>
            </a:br>
            <a:r>
              <a:rPr lang="hu-HU" sz="2200" dirty="0"/>
              <a:t>A beszerzések mögött mindig volt katonai racionalitás, de a lebonyolítás, a mennyiségek, a tulajdonosi struktúrák és a külpolitikai partnerválasztás rendre </a:t>
            </a:r>
            <a:r>
              <a:rPr lang="hu-HU" sz="2200" b="1" dirty="0"/>
              <a:t>rezsimvédelmi és klientúraérdekekhez igazodott</a:t>
            </a:r>
            <a:r>
              <a:rPr lang="hu-HU" sz="22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</a:rPr>
              <a:t>Következmény: </a:t>
            </a:r>
            <a:r>
              <a:rPr lang="hu-HU" sz="2200" dirty="0"/>
              <a:t>Rövid távon a honvédség valóban korszerűsödött. Hosszú távon azonban a stratégiai potenciálok egy része </a:t>
            </a:r>
            <a:r>
              <a:rPr lang="hu-HU" sz="2200" b="1" dirty="0"/>
              <a:t>rezsimközeli magánbirodalomba</a:t>
            </a:r>
            <a:r>
              <a:rPr lang="hu-HU" sz="2200" dirty="0"/>
              <a:t> került (4iG/N7), ami </a:t>
            </a:r>
            <a:r>
              <a:rPr lang="hu-HU" sz="2200" b="1" dirty="0"/>
              <a:t>háborús helyzetben kiszolgáltatottságot is</a:t>
            </a:r>
            <a:r>
              <a:rPr lang="hu-HU" sz="2200" dirty="0"/>
              <a:t> jelenthet: az állam csak korlátozottan tudna beleszólni a hadiipar prioritásaiba.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</a:rPr>
              <a:t>Összkép: </a:t>
            </a:r>
            <a:r>
              <a:rPr lang="hu-HU" sz="2200" dirty="0"/>
              <a:t>A magyar honvédelmi modernizáció 2010–2025 között </a:t>
            </a:r>
            <a:r>
              <a:rPr lang="hu-HU" sz="2200" b="1" dirty="0"/>
              <a:t>fegyverkezési programként és politikai-gazdasági projektrendszerként egyaránt értelmezhető</a:t>
            </a:r>
            <a:r>
              <a:rPr lang="hu-HU" sz="2200" dirty="0"/>
              <a:t>. A kettő együtt adja a valóságot: a honvédség erősödése kézzelfogható, de a konstrukciók révén a katonai költségvetés </a:t>
            </a:r>
            <a:r>
              <a:rPr lang="hu-HU" sz="2200" b="1" dirty="0"/>
              <a:t>legalább annyira szolgálta a rezsim túlélését és vagyonosodását, mint az ország védelmét</a:t>
            </a:r>
            <a:r>
              <a:rPr lang="hu-HU" sz="2200" dirty="0"/>
              <a:t>.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267811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590092"/>
            <a:ext cx="10972800" cy="503239"/>
          </a:xfrm>
        </p:spPr>
        <p:txBody>
          <a:bodyPr/>
          <a:lstStyle/>
          <a:p>
            <a:pPr algn="l"/>
            <a:r>
              <a:rPr lang="hu-HU" sz="2400" b="1" dirty="0">
                <a:latin typeface="+mn-lt"/>
              </a:rPr>
              <a:t>Összeállította: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Lázár Zsolt </a:t>
            </a:r>
            <a:b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Senior Research Fellow, CEID (Centre for Euro-Atlantic Integration and Democracy)</a:t>
            </a:r>
          </a:p>
        </p:txBody>
      </p:sp>
    </p:spTree>
    <p:extLst>
      <p:ext uri="{BB962C8B-B14F-4D97-AF65-F5344CB8AC3E}">
        <p14:creationId xmlns:p14="http://schemas.microsoft.com/office/powerpoint/2010/main" val="306305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138098"/>
            <a:ext cx="11904133" cy="75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Bevezető </a:t>
            </a:r>
            <a:endParaRPr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273377" y="708216"/>
            <a:ext cx="11439247" cy="586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A </a:t>
            </a:r>
            <a:r>
              <a:rPr lang="hu-HU" sz="2200" b="1" dirty="0"/>
              <a:t>NATO 2002-es prágai csúcstalálkozón </a:t>
            </a:r>
            <a:r>
              <a:rPr lang="hu-HU" sz="2200" dirty="0"/>
              <a:t>határozott először a védelmi költségvetések </a:t>
            </a:r>
            <a:r>
              <a:rPr lang="hu-HU" sz="2200" b="1" dirty="0"/>
              <a:t>GDP arányos 2%-ra való emelésé</a:t>
            </a:r>
            <a:r>
              <a:rPr lang="hu-HU" sz="2200" dirty="0"/>
              <a:t>ről. Ezt az egymást követő magyar kormányok egészen a 2020-as évekig nem érték el. Sőt, kiemelkedő, hogy a </a:t>
            </a:r>
            <a:r>
              <a:rPr lang="hu-HU" sz="2200" b="1" dirty="0"/>
              <a:t>2010-es évek elejére 1% alá csökkent</a:t>
            </a:r>
            <a:r>
              <a:rPr lang="hu-HU" sz="2200" dirty="0"/>
              <a:t> a magyar védelmi költségvetés.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A 2016–2017-től elindított </a:t>
            </a:r>
            <a:r>
              <a:rPr lang="hu-HU" sz="2200" b="1" dirty="0"/>
              <a:t>„Zrínyi 2026”</a:t>
            </a:r>
            <a:r>
              <a:rPr lang="hu-HU" sz="2200" dirty="0"/>
              <a:t> program hivatalosan a haderő eszköz- és képességmegújítását célozza: 2% GDP-szintű kiadás, NATO-kompatibilitás, elöregedett eszközök cseréje, </a:t>
            </a:r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hadii</a:t>
            </a:r>
            <a:r>
              <a:rPr lang="hu-HU" sz="2200" dirty="0"/>
              <a:t>pari bázisépítés. A katonai szempontok valóban indokolják a legtöbb nagy beszerzést.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Ám a tényleges lebonyolítási módok, a beszállítók kiválasztása, a tulajdonosi struktúrák és a szerződéses konstrukciók mögött rendre </a:t>
            </a:r>
            <a:r>
              <a:rPr lang="hu-HU" sz="2200" b="1" dirty="0"/>
              <a:t>politikai-gazdasági motivációk</a:t>
            </a:r>
            <a:r>
              <a:rPr lang="hu-HU" sz="2200" dirty="0"/>
              <a:t> is kirajzolódnak: külpolitikai alkuk, ipartelepítés szövetséges országokkal, valamint a hazai rezsimhez hű klientúra és magánbirodalmak kiépítése.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E kettős logika legszembetűnőbb példája a 2025-ös </a:t>
            </a:r>
            <a:r>
              <a:rPr lang="hu-HU" sz="2200" b="1" dirty="0"/>
              <a:t>N7 Defence – 4iG konstrukció</a:t>
            </a:r>
            <a:r>
              <a:rPr lang="hu-HU" sz="2200" dirty="0"/>
              <a:t>, amelyben a magyar védelmi ipar stratégiai csomópontjai kerülnek magánkézbe (állami kisebbséggel), miközben az állami narratíva „honvédelmi szuverenitásról” szól. Mindeközben kb. 10 ezer Mrd forint hitelt kívánnak felvenni rá.</a:t>
            </a:r>
          </a:p>
        </p:txBody>
      </p:sp>
    </p:spTree>
    <p:extLst>
      <p:ext uri="{BB962C8B-B14F-4D97-AF65-F5344CB8AC3E}">
        <p14:creationId xmlns:p14="http://schemas.microsoft.com/office/powerpoint/2010/main" val="341203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-65984"/>
            <a:ext cx="11904133" cy="118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1. Háttérből jövő Gripen- party – a kezdeti Fidesz-szál és korrupciós árnyékok</a:t>
            </a:r>
            <a:endParaRPr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40933" y="1084074"/>
            <a:ext cx="12151067" cy="569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100" noProof="0" dirty="0"/>
              <a:t>A modern magyar haderő történetének </a:t>
            </a:r>
            <a:r>
              <a:rPr lang="hu-HU" sz="2100" noProof="0" dirty="0">
                <a:solidFill>
                  <a:schemeClr val="accent3">
                    <a:lumMod val="50000"/>
                  </a:schemeClr>
                </a:solidFill>
              </a:rPr>
              <a:t>második (az 1997. évi Mistral légvédelmi rendszerek után), de értékét tekintve legnagyobb</a:t>
            </a:r>
            <a:r>
              <a:rPr lang="hu-HU" sz="2100" noProof="0" dirty="0"/>
              <a:t> „nyugati” beszerzése a svéd </a:t>
            </a:r>
            <a:r>
              <a:rPr lang="hu-HU" sz="2100" b="1" noProof="0" dirty="0"/>
              <a:t>JAS 39 Gripen</a:t>
            </a:r>
            <a:r>
              <a:rPr lang="hu-HU" sz="2100" noProof="0" dirty="0"/>
              <a:t> vadászgép volt.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800" b="1" noProof="0" dirty="0"/>
              <a:t>2001-ben</a:t>
            </a:r>
            <a:r>
              <a:rPr lang="hu-HU" sz="1800" noProof="0" dirty="0"/>
              <a:t> Magyarország 12 darab Gripen C és 2 darab Gripen D bérletéről állapodott meg. </a:t>
            </a:r>
            <a:r>
              <a:rPr lang="hu-HU" sz="1800" noProof="0" dirty="0">
                <a:solidFill>
                  <a:schemeClr val="accent3">
                    <a:lumMod val="50000"/>
                  </a:schemeClr>
                </a:solidFill>
              </a:rPr>
              <a:t>A szerződést később módosították (Gripen HU változat)</a:t>
            </a:r>
            <a:r>
              <a:rPr lang="hu-HU" sz="1800" noProof="0" dirty="0"/>
              <a:t>, amely 2006-ban lépett életbe. A lízing teljes költsége </a:t>
            </a:r>
            <a:r>
              <a:rPr lang="hu-HU" sz="1800" b="1" noProof="0" dirty="0"/>
              <a:t>210 milliárd HUF (~800 millió EUR)</a:t>
            </a:r>
            <a:r>
              <a:rPr lang="hu-HU" sz="1800" noProof="0" dirty="0"/>
              <a:t> volt.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800" noProof="0" dirty="0"/>
              <a:t>A győztes nagy meglepetésre – és a Honvédelmi </a:t>
            </a:r>
            <a:r>
              <a:rPr lang="hu-HU" sz="1800" dirty="0"/>
              <a:t>M</a:t>
            </a:r>
            <a:r>
              <a:rPr lang="hu-HU" sz="1800" noProof="0" dirty="0" err="1"/>
              <a:t>inisztérium</a:t>
            </a:r>
            <a:r>
              <a:rPr lang="hu-HU" sz="1800" noProof="0" dirty="0"/>
              <a:t> ajánlásával szemben – lett kiválasztva, egyes hírek szerint a kormányfő által.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800" noProof="0" dirty="0"/>
              <a:t>A programot már kezdetben korrupciós vádak kísérték: a </a:t>
            </a:r>
            <a:r>
              <a:rPr lang="hu-HU" sz="1800" b="1" noProof="0" dirty="0"/>
              <a:t>BAE Systems és Saab ügynökei</a:t>
            </a:r>
            <a:r>
              <a:rPr lang="hu-HU" sz="1800" noProof="0" dirty="0"/>
              <a:t> közvetítői díjakat fizettek a közép-európai térségben, politikai körökhöz köthető személyeknek. A svéd és brit hatósági vizsgálatok szerint legalább </a:t>
            </a:r>
            <a:r>
              <a:rPr lang="hu-HU" sz="1800" b="1" noProof="0" dirty="0"/>
              <a:t>12,6 millió EUR</a:t>
            </a:r>
            <a:r>
              <a:rPr lang="hu-HU" sz="1800" noProof="0" dirty="0"/>
              <a:t> kenőpénz került mozgatásra.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800" noProof="0" dirty="0"/>
              <a:t>A szerződést később, jelentős mértékben éppen a csökkenő védelmi költségvetés miatt, többször módosították, majd 2024 februárjában újabb </a:t>
            </a:r>
            <a:r>
              <a:rPr lang="hu-HU" sz="1800" b="1" noProof="0" dirty="0"/>
              <a:t>4 Gripen</a:t>
            </a:r>
            <a:r>
              <a:rPr lang="hu-HU" sz="1800" noProof="0" dirty="0"/>
              <a:t> megrendelésére került sor, valamint a meglévő flotta </a:t>
            </a:r>
            <a:r>
              <a:rPr lang="hu-HU" sz="1800" b="1" noProof="0" dirty="0"/>
              <a:t>2036-ig történő fenntartására és korszerűsítésére</a:t>
            </a:r>
            <a:r>
              <a:rPr lang="hu-HU" sz="1800" noProof="0" dirty="0"/>
              <a:t> is szerződtek (MS20 Block 2 szint). E megrendelés nem függetleníthető Svédország NATO tagságának magyar elfogadásától.</a:t>
            </a:r>
          </a:p>
          <a:p>
            <a:pPr marL="0" indent="0">
              <a:buNone/>
            </a:pPr>
            <a:r>
              <a:rPr lang="hu-HU" sz="2100" b="1" noProof="0" dirty="0"/>
              <a:t>Értékelés:</a:t>
            </a:r>
            <a:r>
              <a:rPr lang="hu-HU" sz="2100" noProof="0" dirty="0"/>
              <a:t> a Gripen-ügy egyszerre mutatta meg, hogy a magyar elit hajlandó nagy léptékben európai gyártótól, NATO-kompatibilis technológiát választani, de ugyanakkor azt is, hogy a beszerzés átláthatóságát messze nem tartja elsőszámú prioritásnak. Ez az alapminta később más fegyverügyleteknél is megismétlődött, </a:t>
            </a:r>
            <a:r>
              <a:rPr lang="hu-HU" sz="2100" dirty="0"/>
              <a:t>k</a:t>
            </a:r>
            <a:r>
              <a:rPr lang="hu-HU" sz="2100" noProof="0" dirty="0" err="1"/>
              <a:t>ülönös</a:t>
            </a:r>
            <a:r>
              <a:rPr lang="hu-HU" sz="2100" noProof="0" dirty="0"/>
              <a:t> tekintettel a beszerzések közbeszerzési eljárás alóli folyamatos kivonását illetően.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  <a:buSzPts val="2400"/>
              <a:buFont typeface="Wingdings" panose="05000000000000000000" pitchFamily="2" charset="2"/>
              <a:buChar char="Ø"/>
            </a:pPr>
            <a:endParaRPr lang="hu-HU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981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19243"/>
            <a:ext cx="1190413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Német-brókerek: a Merkel -híd és ipartelepítés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273377" y="1028734"/>
            <a:ext cx="11439247" cy="56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100" dirty="0"/>
              <a:t>A legnagyobb volumenű magyar fegyverüzletek </a:t>
            </a:r>
            <a:r>
              <a:rPr lang="hu-HU" sz="2100" b="1" dirty="0"/>
              <a:t>Németországhoz</a:t>
            </a:r>
            <a:r>
              <a:rPr lang="hu-HU" sz="2100" dirty="0"/>
              <a:t> kötődnek, különösen Angela Merkel kancellársága idején.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b="1" dirty="0"/>
              <a:t>2017–2021 között</a:t>
            </a:r>
            <a:r>
              <a:rPr lang="hu-HU" sz="2100" dirty="0"/>
              <a:t> Magyarország összesen </a:t>
            </a:r>
            <a:r>
              <a:rPr lang="hu-HU" sz="2100" b="1" dirty="0"/>
              <a:t>2,36 milliárd EUR értékű német fegyvert</a:t>
            </a:r>
            <a:r>
              <a:rPr lang="hu-HU" sz="2100" dirty="0"/>
              <a:t> vásárolt, ezzel a világ legnagyobb német fegyverimportőrévé vált.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b="1" dirty="0"/>
              <a:t>2018 decemberében</a:t>
            </a:r>
            <a:r>
              <a:rPr lang="hu-HU" sz="2100" dirty="0"/>
              <a:t> szerződtek </a:t>
            </a:r>
            <a:r>
              <a:rPr lang="hu-HU" sz="2100" b="1" dirty="0"/>
              <a:t>44 db Leopard 2A7+ és 12 db Leopard 2A4 harckocsira, valamint 24 db PzH 2000 önjáró tarackra</a:t>
            </a:r>
            <a:r>
              <a:rPr lang="hu-HU" sz="2100" dirty="0"/>
              <a:t>. Az ügylet értéke kb. </a:t>
            </a:r>
            <a:r>
              <a:rPr lang="hu-HU" sz="2100" b="1" dirty="0"/>
              <a:t>300 millió EUR</a:t>
            </a:r>
            <a:r>
              <a:rPr lang="hu-HU" sz="21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b="1" dirty="0"/>
              <a:t>2020 szeptemberében</a:t>
            </a:r>
            <a:r>
              <a:rPr lang="hu-HU" sz="2100" dirty="0"/>
              <a:t> kötötték meg a </a:t>
            </a:r>
            <a:r>
              <a:rPr lang="hu-HU" sz="2100" b="1" dirty="0"/>
              <a:t>Lynx KF41 gyalogsági harcjármű</a:t>
            </a:r>
            <a:r>
              <a:rPr lang="hu-HU" sz="2100" dirty="0"/>
              <a:t> beszerzését: 218 jármű, ebből 172 darab Zalaegerszegen, új Rheinmetall-üzemben épül. Érték: </a:t>
            </a:r>
            <a:r>
              <a:rPr lang="hu-HU" sz="2100" b="1" dirty="0"/>
              <a:t>több mint 2 milliárd EUR</a:t>
            </a:r>
            <a:r>
              <a:rPr lang="hu-HU" sz="21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dirty="0"/>
              <a:t>A Lynx mellé Várpalotán lőszer- és gépágyú-gyártó üzem is épült, amely már 2024-ben megkezdte a termelést.</a:t>
            </a:r>
          </a:p>
          <a:p>
            <a:pPr marL="0" indent="0">
              <a:buNone/>
            </a:pPr>
            <a:r>
              <a:rPr lang="hu-HU" sz="2100" b="1" dirty="0"/>
              <a:t>Értelmezés:</a:t>
            </a:r>
            <a:r>
              <a:rPr lang="hu-HU" sz="2100" dirty="0"/>
              <a:t> katonailag ezek a beszerzések pótolják a hiányzó lánctalpas és tüzérségi képességeket. Politikai-gazdasági szempontból ugyanakkor a </a:t>
            </a:r>
            <a:r>
              <a:rPr lang="hu-HU" sz="2100" b="1" dirty="0"/>
              <a:t>német ipar beágyazódása</a:t>
            </a:r>
            <a:r>
              <a:rPr lang="hu-HU" sz="2100" dirty="0"/>
              <a:t> és a </a:t>
            </a:r>
            <a:r>
              <a:rPr lang="hu-HU" sz="2100" b="1" dirty="0"/>
              <a:t>magyar ipartelepítés</a:t>
            </a:r>
            <a:r>
              <a:rPr lang="hu-HU" sz="2100" dirty="0"/>
              <a:t> diplomáciai hidat jelentett Berlin felé, amely segíthetett az Orbán-kormány EU-beli mozgásterében. Ugyanakkor jól jellemzi a magyar kormány döntéshozatali mechanizmusának a működését és a sajtóhoz való hozzáállását, hogy a beszerzések részletei gyakran a német médiából derülnek ki.</a:t>
            </a:r>
            <a:endParaRPr sz="2100" b="1" dirty="0"/>
          </a:p>
        </p:txBody>
      </p:sp>
    </p:spTree>
    <p:extLst>
      <p:ext uri="{BB962C8B-B14F-4D97-AF65-F5344CB8AC3E}">
        <p14:creationId xmlns:p14="http://schemas.microsoft.com/office/powerpoint/2010/main" val="176110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75408"/>
            <a:ext cx="11904133" cy="79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3. Atlanti csillag: a NASAMS-üzlet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69682" y="870210"/>
            <a:ext cx="11849493" cy="590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000" b="1" dirty="0"/>
              <a:t>Az Egyesült Államokkal való kapcsolat fenntartása </a:t>
            </a:r>
            <a:r>
              <a:rPr lang="hu-HU" sz="2000" dirty="0"/>
              <a:t>érdekében Magyarország 2020-ban döntött a közepes hatótávolságú légvédelem modernizálásáról.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/>
              <a:t>NASAMS (</a:t>
            </a:r>
            <a:r>
              <a:rPr lang="hu-HU" sz="2000" b="1" dirty="0" err="1"/>
              <a:t>Kongsberg</a:t>
            </a:r>
            <a:r>
              <a:rPr lang="hu-HU" sz="2000" b="1" dirty="0"/>
              <a:t>–</a:t>
            </a:r>
            <a:r>
              <a:rPr lang="hu-HU" sz="2000" b="1" dirty="0" err="1"/>
              <a:t>Raytheon</a:t>
            </a:r>
            <a:r>
              <a:rPr lang="hu-HU" sz="2000" b="1" dirty="0"/>
              <a:t>) rendszer</a:t>
            </a:r>
            <a:r>
              <a:rPr lang="hu-HU" sz="2000" dirty="0"/>
              <a:t>: Magyarország kb. </a:t>
            </a:r>
            <a:r>
              <a:rPr lang="hu-HU" sz="2000" b="1" dirty="0"/>
              <a:t>1 milliárd USD értékű szerződést</a:t>
            </a:r>
            <a:r>
              <a:rPr lang="hu-HU" sz="2000" dirty="0"/>
              <a:t> kötött, amely magában foglalja az indítókat, radartechnikát és irányítást.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/>
              <a:t>AMRAAM-ER rakéták</a:t>
            </a:r>
            <a:r>
              <a:rPr lang="hu-HU" sz="2000" dirty="0"/>
              <a:t>: a DSCA külön engedélyezte ~</a:t>
            </a:r>
            <a:r>
              <a:rPr lang="hu-HU" sz="2000" b="1" dirty="0"/>
              <a:t>230 millió USD</a:t>
            </a:r>
            <a:r>
              <a:rPr lang="hu-HU" sz="2000" dirty="0"/>
              <a:t> értékben.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Az első NASAMS-3 üteg 2023-ban hadrendbe állt, a </a:t>
            </a:r>
            <a:r>
              <a:rPr lang="hu-HU" sz="2000" dirty="0">
                <a:solidFill>
                  <a:schemeClr val="accent3">
                    <a:lumMod val="50000"/>
                  </a:schemeClr>
                </a:solidFill>
              </a:rPr>
              <a:t>tervezett hat üteg leszállítása 2025-ben fejeződik be. </a:t>
            </a:r>
          </a:p>
          <a:p>
            <a:pPr marL="0" indent="0">
              <a:buNone/>
            </a:pPr>
            <a:r>
              <a:rPr lang="hu-HU" sz="2000" b="1" dirty="0"/>
              <a:t>Értékelés:</a:t>
            </a:r>
            <a:endParaRPr lang="hu-H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A régi Sz–125 Kub rendszerek pótlása katonailag szükséges volt.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Politikai dimenzióban azonban a NASAMS-beszerzés nemcsak NATO-integrációs lépés, hanem </a:t>
            </a:r>
            <a:r>
              <a:rPr lang="hu-HU" sz="2000" b="1" dirty="0"/>
              <a:t>egyértelmű atlanti lojalitási jelzés</a:t>
            </a:r>
            <a:r>
              <a:rPr lang="hu-HU" sz="2000" dirty="0"/>
              <a:t> 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Különösen fontossá vált, hogy az USA-ban 2021-től </a:t>
            </a:r>
            <a:r>
              <a:rPr lang="hu-HU" sz="2000" b="1" dirty="0"/>
              <a:t>demokrata adminisztráció</a:t>
            </a:r>
            <a:r>
              <a:rPr lang="hu-HU" sz="2000" dirty="0"/>
              <a:t> lépett hivatalba, amely élesen bírálta az Orbán-kormányt demokráciadeficit, korrupció és oroszbarátság miatt.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A több mint </a:t>
            </a:r>
            <a:r>
              <a:rPr lang="hu-HU" sz="2000" b="1" dirty="0"/>
              <a:t>1 milliárd USD értékű amerikai fegyverrendelés</a:t>
            </a:r>
            <a:r>
              <a:rPr lang="hu-HU" sz="2000" dirty="0"/>
              <a:t> lehetőséget adott </a:t>
            </a:r>
            <a:r>
              <a:rPr lang="hu-HU" sz="2000" dirty="0" err="1"/>
              <a:t>Orbánéknak</a:t>
            </a:r>
            <a:r>
              <a:rPr lang="hu-HU" sz="2000" dirty="0"/>
              <a:t>, hogy a </a:t>
            </a:r>
            <a:r>
              <a:rPr lang="hu-HU" sz="2000" dirty="0" err="1"/>
              <a:t>Biden</a:t>
            </a:r>
            <a:r>
              <a:rPr lang="hu-HU" sz="2000" dirty="0"/>
              <a:t>-kormányzat felé azt kommunikálják: Magyarország stratégiai szinten továbbra is hajlandó az amerikai hadiipar támogatására, ezáltal </a:t>
            </a:r>
            <a:r>
              <a:rPr lang="hu-HU" sz="2000" b="1" dirty="0"/>
              <a:t>csökkentve a politikai nyomást</a:t>
            </a:r>
            <a:r>
              <a:rPr lang="hu-HU" sz="2000" dirty="0"/>
              <a:t> Washington felől. Fontos ugyanakkor, hogy a hírek szerint a NASAMS rakétabeszerzés a magyar kormányzat civilek elleni fellépése miatt a norvég kormány ellenkezésével találta magát szemben, így a projekt jelentős késéssel valósul meg.</a:t>
            </a:r>
          </a:p>
        </p:txBody>
      </p:sp>
    </p:spTree>
    <p:extLst>
      <p:ext uri="{BB962C8B-B14F-4D97-AF65-F5344CB8AC3E}">
        <p14:creationId xmlns:p14="http://schemas.microsoft.com/office/powerpoint/2010/main" val="84389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72114"/>
            <a:ext cx="11904133" cy="84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Brazil légi diverzifikáció – kampányszínezettel?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40934" y="970958"/>
            <a:ext cx="12053656" cy="563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150" dirty="0"/>
              <a:t>2020-ban Magyarország egy különutas, de fontos szállítógép-beszerzésbe kezdett.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50" b="1" dirty="0"/>
              <a:t>2020 novemberében</a:t>
            </a:r>
            <a:r>
              <a:rPr lang="hu-HU" sz="2150" dirty="0"/>
              <a:t> szerződés két </a:t>
            </a:r>
            <a:r>
              <a:rPr lang="hu-HU" sz="2150" b="1" dirty="0"/>
              <a:t>Embraer KC-390 Millennium</a:t>
            </a:r>
            <a:r>
              <a:rPr lang="hu-HU" sz="2150" dirty="0"/>
              <a:t> szállítógépre. Érték: kb. </a:t>
            </a:r>
            <a:r>
              <a:rPr lang="hu-HU" sz="2150" b="1" dirty="0"/>
              <a:t>200–250 millió USD/gép</a:t>
            </a:r>
            <a:r>
              <a:rPr lang="hu-HU" sz="2150" dirty="0"/>
              <a:t>, tehát összesen ~</a:t>
            </a:r>
            <a:r>
              <a:rPr lang="hu-HU" sz="2150" b="1" dirty="0"/>
              <a:t>400–500 millió USD</a:t>
            </a:r>
            <a:r>
              <a:rPr lang="hu-HU" sz="215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50" dirty="0"/>
              <a:t>Az első gépet </a:t>
            </a:r>
            <a:r>
              <a:rPr lang="hu-HU" sz="2150" b="1" dirty="0"/>
              <a:t>2024 szeptemberében</a:t>
            </a:r>
            <a:r>
              <a:rPr lang="hu-HU" sz="2150" dirty="0"/>
              <a:t>, a másodikat </a:t>
            </a:r>
            <a:r>
              <a:rPr lang="hu-HU" sz="2150" b="1" dirty="0"/>
              <a:t>2025-ben</a:t>
            </a:r>
            <a:r>
              <a:rPr lang="hu-HU" sz="2150" dirty="0"/>
              <a:t> adták át.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50" dirty="0"/>
              <a:t>Jair Bolsonaro 2022 februárjában járt Budapesten, Orbán kampányidőszakában. Bár a gépek beszerzése két évvel korábban történt, a brazil kapcsolat politikai PR-értéket adott a rezsimnek.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50" dirty="0"/>
              <a:t>Bolsonaro az elveszített választás után </a:t>
            </a:r>
            <a:r>
              <a:rPr lang="hu-HU" sz="2150" b="1" dirty="0"/>
              <a:t>két napra a brazíliai magyar nagykövetségre menekült</a:t>
            </a:r>
            <a:r>
              <a:rPr lang="hu-HU" sz="2150" dirty="0"/>
              <a:t>, ami jól mutatja a két vezető közti személyes politikai viszony szorosságát.</a:t>
            </a:r>
          </a:p>
          <a:p>
            <a:pPr marL="0" indent="0">
              <a:buNone/>
            </a:pPr>
            <a:r>
              <a:rPr lang="hu-HU" sz="2150" b="1" dirty="0"/>
              <a:t>Értékelés: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50" b="1" dirty="0"/>
              <a:t>Pozitívum:</a:t>
            </a:r>
            <a:r>
              <a:rPr lang="hu-HU" sz="2150" dirty="0"/>
              <a:t> teljes NATO-kompatibilitás, tanker-képesség, ugrásszerűen nagyobb kapacitás az An-26-hoz képest.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50" b="1" dirty="0"/>
              <a:t>Negatívum:</a:t>
            </a:r>
            <a:r>
              <a:rPr lang="hu-HU" sz="2150" dirty="0"/>
              <a:t> a kis darabszám miatt a rendszer </a:t>
            </a:r>
            <a:r>
              <a:rPr lang="hu-HU" sz="2150" b="1" dirty="0"/>
              <a:t>sebezhető</a:t>
            </a:r>
            <a:r>
              <a:rPr lang="hu-HU" sz="2150" dirty="0"/>
              <a:t>, az alkatrész- és szervizháttér pedig </a:t>
            </a:r>
            <a:r>
              <a:rPr lang="hu-HU" sz="2150" b="1" dirty="0"/>
              <a:t>nagymértékben függ</a:t>
            </a:r>
            <a:r>
              <a:rPr lang="hu-HU" sz="2150" dirty="0"/>
              <a:t> Brazíliától és a nemrég csatlakozott üzemeltető partnerektől.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150" b="1" dirty="0"/>
              <a:t>Politikai réteg:</a:t>
            </a:r>
            <a:r>
              <a:rPr lang="hu-HU" sz="2150" dirty="0"/>
              <a:t> mindez egyben „globális nyitás” gesztusa, Orbán–Bolsonaro személyes szövetségének jele, és illeszkedik a külpolitikai barterlogikába (kampányfellépés ↔ szállítógép-üzlet).</a:t>
            </a:r>
          </a:p>
          <a:p>
            <a:pPr marL="0" indent="0">
              <a:buNone/>
            </a:pPr>
            <a:endParaRPr lang="hu-HU" sz="2150" dirty="0"/>
          </a:p>
        </p:txBody>
      </p:sp>
    </p:spTree>
    <p:extLst>
      <p:ext uri="{BB962C8B-B14F-4D97-AF65-F5344CB8AC3E}">
        <p14:creationId xmlns:p14="http://schemas.microsoft.com/office/powerpoint/2010/main" val="214666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43827"/>
            <a:ext cx="1190413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5. Török köztes átjáró – a Gidrán MRAP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40933" y="764782"/>
            <a:ext cx="12034803" cy="604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000" dirty="0"/>
              <a:t>A török kapcsolatok erősítése jeleként </a:t>
            </a:r>
            <a:r>
              <a:rPr lang="hu-HU" sz="2000" b="1" dirty="0"/>
              <a:t>2020-tól</a:t>
            </a:r>
            <a:r>
              <a:rPr lang="hu-HU" sz="2000" dirty="0"/>
              <a:t> új páncélozott járművek érkeztek a Magyar Honvédséghez.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000" dirty="0"/>
              <a:t>A </a:t>
            </a:r>
            <a:r>
              <a:rPr lang="hu-HU" sz="2000" b="1" dirty="0"/>
              <a:t>Nurol Makina Ejder </a:t>
            </a:r>
            <a:r>
              <a:rPr lang="hu-HU" sz="2000" b="1" dirty="0" err="1"/>
              <a:t>Yalçın</a:t>
            </a:r>
            <a:r>
              <a:rPr lang="hu-HU" sz="2000" b="1" dirty="0"/>
              <a:t> 4×4</a:t>
            </a:r>
            <a:r>
              <a:rPr lang="hu-HU" sz="2000" dirty="0"/>
              <a:t> típusú MRAP (Mine- Resistant Ambush Protected) járműveket Magyarország </a:t>
            </a:r>
            <a:r>
              <a:rPr lang="hu-HU" sz="2000" b="1" dirty="0"/>
              <a:t>Gidrán</a:t>
            </a:r>
            <a:r>
              <a:rPr lang="hu-HU" sz="2000" dirty="0"/>
              <a:t> néven rendszeresítette.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000" dirty="0"/>
              <a:t>Az első példányok 2021-ben érkeztek, majd fokozatosan bővült a flotta, összességében </a:t>
            </a:r>
            <a:r>
              <a:rPr lang="hu-HU" sz="2000" dirty="0">
                <a:solidFill>
                  <a:schemeClr val="accent3">
                    <a:lumMod val="50000"/>
                  </a:schemeClr>
                </a:solidFill>
              </a:rPr>
              <a:t>százas nagyságrendben történő </a:t>
            </a:r>
            <a:r>
              <a:rPr lang="hu-HU" sz="2000" b="1" dirty="0"/>
              <a:t>jármű</a:t>
            </a:r>
            <a:r>
              <a:rPr lang="hu-HU" sz="2000" dirty="0"/>
              <a:t> beszerzéséről van szó.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000" dirty="0"/>
              <a:t>Az ügylet </a:t>
            </a:r>
            <a:r>
              <a:rPr lang="hu-HU" sz="2000" b="1" dirty="0"/>
              <a:t>nem közvetlen államközi csatornán</a:t>
            </a:r>
            <a:r>
              <a:rPr lang="hu-HU" sz="2000" dirty="0"/>
              <a:t> keresztül zajlott, hanem </a:t>
            </a:r>
            <a:r>
              <a:rPr lang="hu-HU" sz="2000" b="1" dirty="0"/>
              <a:t>magáncégeken át</a:t>
            </a:r>
            <a:r>
              <a:rPr lang="hu-HU" sz="2000" dirty="0"/>
              <a:t>, amelyek a két ország kormányától függetlenül intézték az üzletet. A magyar oldalon a védelmi beszerzésekért felelős kormánybiztos, </a:t>
            </a:r>
            <a:r>
              <a:rPr lang="hu-HU" sz="2000" b="1" dirty="0"/>
              <a:t>Maróth Gáspár</a:t>
            </a:r>
            <a:r>
              <a:rPr lang="hu-HU" sz="2000" dirty="0"/>
              <a:t> köréhez köthető vállalkozások jelentek meg; a török oldalon pedig </a:t>
            </a:r>
            <a:r>
              <a:rPr lang="hu-HU" sz="2000" b="1" dirty="0"/>
              <a:t>Erdogan elnök fiának, Bilal Erdogannak</a:t>
            </a:r>
            <a:r>
              <a:rPr lang="hu-HU" sz="2000" dirty="0"/>
              <a:t> üzleti körei játszottak közvetítő szerepet.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000" dirty="0"/>
              <a:t>A járművek részben hazai integrációt kaptak: a </a:t>
            </a:r>
            <a:r>
              <a:rPr lang="hu-HU" sz="2000" b="1" dirty="0"/>
              <a:t>Rába</a:t>
            </a:r>
            <a:r>
              <a:rPr lang="hu-HU" sz="2000" dirty="0"/>
              <a:t> futóműveit használják, a magyar hadiiparban pedig logisztikai támogatásra építettek ki kisebb kapacitást.</a:t>
            </a:r>
          </a:p>
          <a:p>
            <a:pPr marL="0" indent="0">
              <a:buNone/>
            </a:pPr>
            <a:r>
              <a:rPr lang="hu-HU" sz="2000" b="1" dirty="0"/>
              <a:t>Értékelés:</a:t>
            </a:r>
            <a:endParaRPr lang="hu-HU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000" dirty="0"/>
              <a:t>Katonailag a Gidrán hasznos: </a:t>
            </a:r>
            <a:r>
              <a:rPr lang="hu-HU" sz="2000" b="1" dirty="0"/>
              <a:t>konvoj- és személyzetvédelmi képesség</a:t>
            </a:r>
            <a:r>
              <a:rPr lang="hu-HU" sz="2000" dirty="0"/>
              <a:t>, fokozott védelem aknák és improvizált robbanószerkezetek ellen, amire a honvédségnek korábban nem volt megfelelő járműve.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000" dirty="0"/>
              <a:t>Politikai szempontból azonban </a:t>
            </a:r>
            <a:r>
              <a:rPr lang="hu-HU" sz="2000" b="1" dirty="0"/>
              <a:t>különösen érzékeny</a:t>
            </a:r>
            <a:r>
              <a:rPr lang="hu-HU" sz="2000" dirty="0"/>
              <a:t>, mert az ügylet megkerülte a Honvédelmi Minisztérium klasszikus beszerzési rendszerét, </a:t>
            </a:r>
            <a:r>
              <a:rPr lang="hu-HU" sz="2000" b="1" dirty="0"/>
              <a:t>Maróth Gáspár és Bilal Erdogan üzleti érdekeltségein keresztül</a:t>
            </a:r>
            <a:r>
              <a:rPr lang="hu-HU" sz="2000" dirty="0"/>
              <a:t> zajlott. Ez nemcsak a török–magyar kormányfői szövetséget erősítette, hanem egyben </a:t>
            </a:r>
            <a:r>
              <a:rPr lang="hu-HU" sz="2000" b="1" dirty="0"/>
              <a:t>rezsimközeli magánvagyon-gyarapítást</a:t>
            </a:r>
            <a:r>
              <a:rPr lang="hu-HU" sz="2000" dirty="0"/>
              <a:t> is szolgált, jelentős </a:t>
            </a:r>
            <a:r>
              <a:rPr lang="hu-HU" sz="2000" b="1" dirty="0"/>
              <a:t>átláthatósági kockázatokkal</a:t>
            </a:r>
            <a:r>
              <a:rPr lang="hu-H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23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24976"/>
            <a:ext cx="12151067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6. Cseh kiképzés, magyar kötelék – L-39NG és etikai feszültség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0" y="584460"/>
            <a:ext cx="12192000" cy="627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900" b="1" dirty="0"/>
              <a:t>2022-ben a honvédség új kiképző repülőket vásárolt.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12 db Aero L-39NG</a:t>
            </a:r>
            <a:r>
              <a:rPr lang="hu-HU" sz="1900" dirty="0"/>
              <a:t> </a:t>
            </a:r>
            <a:r>
              <a:rPr lang="hu-HU" sz="1900" dirty="0">
                <a:solidFill>
                  <a:schemeClr val="accent3">
                    <a:lumMod val="50000"/>
                  </a:schemeClr>
                </a:solidFill>
              </a:rPr>
              <a:t>Skyfox</a:t>
            </a:r>
            <a:r>
              <a:rPr lang="hu-HU" sz="1900" dirty="0"/>
              <a:t> gépre kötöttek szerződést, összérték ~</a:t>
            </a:r>
            <a:r>
              <a:rPr lang="hu-HU" sz="1900" b="1" dirty="0"/>
              <a:t>250 millió USD</a:t>
            </a:r>
            <a:r>
              <a:rPr lang="hu-HU" sz="1900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Az </a:t>
            </a:r>
            <a:r>
              <a:rPr lang="hu-HU" sz="1900" b="1" dirty="0"/>
              <a:t>Aero Vodochody</a:t>
            </a:r>
            <a:r>
              <a:rPr lang="hu-HU" sz="1900" dirty="0"/>
              <a:t> céget 2020-ban </a:t>
            </a:r>
            <a:r>
              <a:rPr lang="hu-HU" sz="1900" b="1" dirty="0"/>
              <a:t>vásárolta meg Tombor András, kormányközeli vállalkozó</a:t>
            </a:r>
            <a:r>
              <a:rPr lang="hu-HU" sz="1900" dirty="0"/>
              <a:t>, majd 2021-ben egy konzorcium, amelynek magyar résztvevője </a:t>
            </a:r>
            <a:r>
              <a:rPr lang="hu-HU" sz="1900" b="1" dirty="0"/>
              <a:t>Szalay-Bobrovniczky Kristóf</a:t>
            </a:r>
            <a:r>
              <a:rPr lang="hu-HU" sz="1900" dirty="0"/>
              <a:t> volt, aki később honvédelmi miniszter lett.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A cég megszerzését a magyar kormány </a:t>
            </a:r>
            <a:r>
              <a:rPr lang="hu-HU" sz="1900" b="1" dirty="0"/>
              <a:t>jelentős állami támogatással és kedvezményes hitelkonstrukcióval</a:t>
            </a:r>
            <a:r>
              <a:rPr lang="hu-HU" sz="1900" dirty="0"/>
              <a:t> segítette: több tízmillió euró értékben biztosított </a:t>
            </a:r>
            <a:r>
              <a:rPr lang="hu-HU" sz="1900" b="1" dirty="0"/>
              <a:t>állami hitelgaranciát és tőkejuttatást</a:t>
            </a:r>
            <a:r>
              <a:rPr lang="hu-HU" sz="1900" dirty="0"/>
              <a:t>, így </a:t>
            </a:r>
            <a:r>
              <a:rPr lang="hu-HU" sz="1900" b="1" dirty="0"/>
              <a:t>Szalay-Bobrovniczky Kristóf</a:t>
            </a:r>
            <a:r>
              <a:rPr lang="hu-HU" sz="1900" dirty="0"/>
              <a:t> ténylegesen állami forrásokkal tudott cégvásárlóként megjelenni.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Az első három kiképzőgépet 2025-ben adták át a Magyar Honvédségnek.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b="1" dirty="0"/>
              <a:t>Értékelés:</a:t>
            </a:r>
            <a:endParaRPr lang="hu-HU" sz="19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Katonailag valóban szükség volt korszerű kiképzőgépekre, hiszen a Gripen-flotta üzemeltetéséhez elengedhetetlen a pilóták utánpótlása.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Ugyanakkor szakmai vitákat váltott ki, hogy </a:t>
            </a:r>
            <a:r>
              <a:rPr lang="hu-HU" sz="1900" b="1" dirty="0"/>
              <a:t>12 darab kiképző repülő</a:t>
            </a:r>
            <a:r>
              <a:rPr lang="hu-HU" sz="1900" dirty="0"/>
              <a:t> beszerzése nem aránytalanul sok-e a Magyar Honvédség méretéhez képest: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A teljes Gripen-flotta (14 + később 4 gép) alig haladja meg a kiképzőgépek számát, vagyis közel annyi L-39NG érkezik, mint harci gép.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Kérdéses, hogy van-e elegendő </a:t>
            </a:r>
            <a:r>
              <a:rPr lang="hu-HU" sz="1900" b="1" dirty="0"/>
              <a:t>kiképzőpilóta és repülőműszaki háttér</a:t>
            </a:r>
            <a:r>
              <a:rPr lang="hu-HU" sz="1900" dirty="0"/>
              <a:t> ennyi gép folyamatos üzemeltetésére.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Magyarország eddig is részben a NATO-szövetségesek képzési programjaira támaszkodott (pl. Olaszország, Csehország, Kanada, </a:t>
            </a:r>
            <a:r>
              <a:rPr lang="hu-HU" sz="1900" dirty="0">
                <a:solidFill>
                  <a:schemeClr val="accent3">
                    <a:lumMod val="50000"/>
                  </a:schemeClr>
                </a:solidFill>
              </a:rPr>
              <a:t>Horvátország)</a:t>
            </a:r>
            <a:r>
              <a:rPr lang="hu-HU" sz="1900" dirty="0"/>
              <a:t>, így felvethető, hogy a 12 gépes beszerzés valójában </a:t>
            </a:r>
            <a:r>
              <a:rPr lang="hu-HU" sz="1900" b="1" dirty="0"/>
              <a:t>túlméretezett</a:t>
            </a:r>
            <a:r>
              <a:rPr lang="hu-HU" sz="1900" dirty="0"/>
              <a:t> a honvédség tényleges igényeihez. Ugyanakkor elegendő megrendelés lehet a cég életben tartásához.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Politikai szempontból mindez tovább erősíti az összeférhetetlenségi problémát: </a:t>
            </a:r>
            <a:r>
              <a:rPr lang="hu-HU" sz="1900" b="1" dirty="0"/>
              <a:t>nemcsak hogy a miniszter cégének adtak megrendelést, hanem ráadásul egy olyan mennyiségben, amely katonailag is vitathatóan indokolt.</a:t>
            </a:r>
            <a:endParaRPr sz="1900" b="1" dirty="0"/>
          </a:p>
        </p:txBody>
      </p:sp>
    </p:spTree>
    <p:extLst>
      <p:ext uri="{BB962C8B-B14F-4D97-AF65-F5344CB8AC3E}">
        <p14:creationId xmlns:p14="http://schemas.microsoft.com/office/powerpoint/2010/main" val="15652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40933" y="156953"/>
            <a:ext cx="12151067" cy="88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7. Radar-köd felett: izraeli ELM-2084 és titkos csatornák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490194" y="1028734"/>
            <a:ext cx="10906812" cy="56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200" b="1" dirty="0"/>
              <a:t>A honvédség 2020-ban az izraeli IAI- tól vásárolt.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11 darab ELM-2084 MMR</a:t>
            </a:r>
            <a:r>
              <a:rPr lang="hu-HU" sz="2200" dirty="0"/>
              <a:t> többfeladatú radar beszerzése, érték ~</a:t>
            </a:r>
            <a:r>
              <a:rPr lang="hu-HU" sz="2200" b="1" dirty="0"/>
              <a:t>150–200 millió USD</a:t>
            </a:r>
            <a:r>
              <a:rPr lang="hu-HU" sz="2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A rendszer 2024-re hadrafoghatóvá vált, integrálva a NASAMS-légvédelmi képességekhez.</a:t>
            </a:r>
          </a:p>
          <a:p>
            <a:pPr marL="0" indent="0">
              <a:buNone/>
            </a:pPr>
            <a:r>
              <a:rPr lang="hu-HU" sz="2200" b="1" dirty="0"/>
              <a:t>Értékelés:</a:t>
            </a:r>
            <a:endParaRPr lang="hu-HU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Katonailag az izraeli radar fontos képesség, mivel egyszerre alkalmas légvédelmi célfelderítésre és tüzérségi bemérésekre.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Politikai dimenzióban azonban érdemes megemlíteni, hogy a magyar–izraeli kapcsolatok </a:t>
            </a:r>
            <a:r>
              <a:rPr lang="hu-HU" sz="2200" b="1" dirty="0"/>
              <a:t>nemcsak katonai, hanem belbiztonsági és titkosszolgálati téren is szorosak voltak</a:t>
            </a:r>
            <a:r>
              <a:rPr lang="hu-HU" sz="2200" dirty="0"/>
              <a:t>. A 2017–2018-tól használt </a:t>
            </a:r>
            <a:r>
              <a:rPr lang="hu-HU" sz="2200" b="1" dirty="0"/>
              <a:t>Pegasus kémszoftver</a:t>
            </a:r>
            <a:r>
              <a:rPr lang="hu-HU" sz="2200" dirty="0"/>
              <a:t> (NSO Group) szintén izraeli exportengedélyhez kötött, és a magyar kormány politikai jóváhagyással szerezte be.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Bár a radarbeszerzés és a lehallgatási technológiák formálisan külön csatornákon futottak, a közös nevező az, hogy mindkettő a </a:t>
            </a:r>
            <a:r>
              <a:rPr lang="hu-HU" sz="2200" b="1" dirty="0"/>
              <a:t>Netanjahu–Orbán politikai szövetség</a:t>
            </a:r>
            <a:r>
              <a:rPr lang="hu-HU" sz="2200" dirty="0"/>
              <a:t> révén vált lehetővé. Ez a párhuzam rávilágít: a katonai és belbiztonsági izraeli technológiaimport egyszerre erősítette a honvédséget és a rezsim belső ellenőrzési potenciálját.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2954323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3255</Words>
  <Application>Microsoft Office PowerPoint</Application>
  <PresentationFormat>Szélesvásznú</PresentationFormat>
  <Paragraphs>207</Paragraphs>
  <Slides>19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Open Sans</vt:lpstr>
      <vt:lpstr>Times New Roman</vt:lpstr>
      <vt:lpstr>Wingdings</vt:lpstr>
      <vt:lpstr>1_Office-téma</vt:lpstr>
      <vt:lpstr>Magyar katonai beszerzések  2010–2025 (katonai doktrína vagy rezsimérdek) </vt:lpstr>
      <vt:lpstr>Bevezető </vt:lpstr>
      <vt:lpstr>1. Háttérből jövő Gripen- party – a kezdeti Fidesz-szál és korrupciós árnyékok</vt:lpstr>
      <vt:lpstr>2. Német-brókerek: a Merkel -híd és ipartelepítés</vt:lpstr>
      <vt:lpstr>3. Atlanti csillag: a NASAMS-üzlet</vt:lpstr>
      <vt:lpstr>4. Brazil légi diverzifikáció – kampányszínezettel?</vt:lpstr>
      <vt:lpstr>5. Török köztes átjáró – a Gidrán MRAP</vt:lpstr>
      <vt:lpstr>6. Cseh kiképzés, magyar kötelék – L-39NG és etikai feszültség</vt:lpstr>
      <vt:lpstr>7. Radar-köd felett: izraeli ELM-2084 és titkos csatornák</vt:lpstr>
      <vt:lpstr>8. Magyar lövedék, hazai gyártás – CZ/Colt CZ licenc</vt:lpstr>
      <vt:lpstr>9. Protokoll vagy harc? – a kormánygépek esete</vt:lpstr>
      <vt:lpstr>10. 4iG-birodalom: maximális állami támogatás, minimális állami beleszólás (1)</vt:lpstr>
      <vt:lpstr>10. 4iG-birodalom: maximális állami támogatás, minimális állami beleszólás (2)</vt:lpstr>
      <vt:lpstr>Idővonal-tábla (főbb beszerzések)</vt:lpstr>
      <vt:lpstr>A magyar katonai beszerzések (időrend és desztináció)</vt:lpstr>
      <vt:lpstr>A magyar katonai beszerzések kapcsolati hálója</vt:lpstr>
      <vt:lpstr>Összegzés - honvédelem vagy rezsimvédelem? (1)</vt:lpstr>
      <vt:lpstr>Összegzés - honvédelem vagy rezsimvédelem? (2)</vt:lpstr>
      <vt:lpstr>Összeállította: Lázár Zsolt  Senior Research Fellow, CEID (Centre for Euro-Atlantic Integration and Democracy)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katonai beszerzések  2010–2025 (katonai doktrína vagy rezsimérdek)</dc:title>
  <dc:creator>BÁLINT</dc:creator>
  <cp:lastModifiedBy>BÁLINT</cp:lastModifiedBy>
  <cp:revision>53</cp:revision>
  <dcterms:created xsi:type="dcterms:W3CDTF">2025-08-29T09:26:40Z</dcterms:created>
  <dcterms:modified xsi:type="dcterms:W3CDTF">2025-09-17T15:41:50Z</dcterms:modified>
</cp:coreProperties>
</file>