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F_AD1B980C.xml" ContentType="application/vnd.ms-powerpoint.comments+xml"/>
  <Override PartName="/ppt/notesSlides/notesSlide5.xml" ContentType="application/vnd.openxmlformats-officedocument.presentationml.notesSlide+xml"/>
  <Override PartName="/ppt/comments/modernComment_10E_51E9EDC3.xml" ContentType="application/vnd.ms-powerpoint.comments+xml"/>
  <Override PartName="/ppt/notesSlides/notesSlide6.xml" ContentType="application/vnd.openxmlformats-officedocument.presentationml.notesSlide+xml"/>
  <Override PartName="/ppt/comments/modernComment_110_54C8D39B.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A_6C5F2065.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C_4DF734CB.xml" ContentType="application/vnd.ms-powerpoint.comments+xml"/>
  <Override PartName="/ppt/notesSlides/notesSlide14.xml" ContentType="application/vnd.openxmlformats-officedocument.presentationml.notesSlide+xml"/>
  <Override PartName="/ppt/comments/modernComment_108_383A008E.xml" ContentType="application/vnd.ms-powerpoint.comments+xml"/>
  <Override PartName="/ppt/notesSlides/notesSlide15.xml" ContentType="application/vnd.openxmlformats-officedocument.presentationml.notesSlide+xml"/>
  <Override PartName="/ppt/comments/modernComment_109_4ADD63E2.xml" ContentType="application/vnd.ms-powerpoint.comments+xml"/>
  <Override PartName="/ppt/notesSlides/notesSlide16.xml" ContentType="application/vnd.openxmlformats-officedocument.presentationml.notesSlide+xml"/>
  <Override PartName="/ppt/comments/modernComment_10D_C6F88E37.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7"/>
  </p:notesMasterIdLst>
  <p:sldIdLst>
    <p:sldId id="261" r:id="rId3"/>
    <p:sldId id="258" r:id="rId4"/>
    <p:sldId id="259" r:id="rId5"/>
    <p:sldId id="262" r:id="rId6"/>
    <p:sldId id="271" r:id="rId7"/>
    <p:sldId id="270" r:id="rId8"/>
    <p:sldId id="272" r:id="rId9"/>
    <p:sldId id="275" r:id="rId10"/>
    <p:sldId id="273" r:id="rId11"/>
    <p:sldId id="282" r:id="rId12"/>
    <p:sldId id="283" r:id="rId13"/>
    <p:sldId id="266" r:id="rId14"/>
    <p:sldId id="267" r:id="rId15"/>
    <p:sldId id="268" r:id="rId16"/>
    <p:sldId id="264" r:id="rId17"/>
    <p:sldId id="265" r:id="rId18"/>
    <p:sldId id="269" r:id="rId19"/>
    <p:sldId id="274" r:id="rId20"/>
    <p:sldId id="276" r:id="rId21"/>
    <p:sldId id="277" r:id="rId22"/>
    <p:sldId id="286" r:id="rId23"/>
    <p:sldId id="287" r:id="rId24"/>
    <p:sldId id="263" r:id="rId25"/>
    <p:sldId id="281" r:id="rId2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EDEC02-4E66-617A-8232-59B84CDF6757}" name="Janos Kis" initials="JK" userId="S::Kisjan@ceu.edu::467adffd-46aa-4938-b4ba-77a29da99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7"/>
  </p:normalViewPr>
  <p:slideViewPr>
    <p:cSldViewPr snapToGrid="0">
      <p:cViewPr varScale="1">
        <p:scale>
          <a:sx n="108" d="100"/>
          <a:sy n="108"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08_383A008E.xml><?xml version="1.0" encoding="utf-8"?>
<p188:cmLst xmlns:a="http://schemas.openxmlformats.org/drawingml/2006/main" xmlns:r="http://schemas.openxmlformats.org/officeDocument/2006/relationships" xmlns:p188="http://schemas.microsoft.com/office/powerpoint/2018/8/main">
  <p188:cm id="{3D834284-6276-465F-869E-AEAC837F3AE3}" authorId="{0EEDEC02-4E66-617A-8232-59B84CDF6757}" created="2025-08-31T06:41:53.529">
    <pc:sldMkLst xmlns:pc="http://schemas.microsoft.com/office/powerpoint/2013/main/command">
      <pc:docMk/>
      <pc:sldMk cId="943325326" sldId="264"/>
    </pc:sldMkLst>
    <p188:txBody>
      <a:bodyPr/>
      <a:lstStyle/>
      <a:p>
        <a:r>
          <a:rPr lang="hu-HU"/>
          <a:t>IH megszüntetésée helyett legalábbis a demokratikus helyreállítás szakaszában egy korrupcióellenes független ügyészség felállítása. Az EÜ ezt nem tudja helyettesíteni</a:t>
        </a:r>
      </a:p>
    </p188:txBody>
  </p188:cm>
</p188:cmLst>
</file>

<file path=ppt/comments/modernComment_109_4ADD63E2.xml><?xml version="1.0" encoding="utf-8"?>
<p188:cmLst xmlns:a="http://schemas.openxmlformats.org/drawingml/2006/main" xmlns:r="http://schemas.openxmlformats.org/officeDocument/2006/relationships" xmlns:p188="http://schemas.microsoft.com/office/powerpoint/2018/8/main">
  <p188:cm id="{64414338-6E8E-4E4D-8DCE-DA3B3171CB39}" authorId="{0EEDEC02-4E66-617A-8232-59B84CDF6757}" created="2025-08-31T06:44:09.146">
    <pc:sldMkLst xmlns:pc="http://schemas.microsoft.com/office/powerpoint/2013/main/command">
      <pc:docMk/>
      <pc:sldMk cId="1256023010" sldId="265"/>
    </pc:sldMkLst>
    <p188:txBody>
      <a:bodyPr/>
      <a:lstStyle/>
      <a:p>
        <a:r>
          <a:rPr lang="hu-HU"/>
          <a:t>A Médiatanács megszüntetése a kormány túlhatalmát eredményezné. Független Médiatanácsot kell létrehozni, tagjait az alkotmánybírák választásához hasonló eljárásban kiválasztani, egyszeri , de egy parlamenti ciklusnál hosszabb időre szóló megbízatással.</a:t>
        </a:r>
      </a:p>
    </p188:txBody>
  </p188:cm>
</p188:cmLst>
</file>

<file path=ppt/comments/modernComment_10C_4DF734CB.xml><?xml version="1.0" encoding="utf-8"?>
<p188:cmLst xmlns:a="http://schemas.openxmlformats.org/drawingml/2006/main" xmlns:r="http://schemas.openxmlformats.org/officeDocument/2006/relationships" xmlns:p188="http://schemas.microsoft.com/office/powerpoint/2018/8/main">
  <p188:cm id="{7301552D-A595-44D4-9F50-C0F198AFFB21}" authorId="{0EEDEC02-4E66-617A-8232-59B84CDF6757}" created="2025-08-31T06:40:20.966">
    <pc:sldMkLst xmlns:pc="http://schemas.microsoft.com/office/powerpoint/2013/main/command">
      <pc:docMk/>
      <pc:sldMk cId="1308046539" sldId="268"/>
    </pc:sldMkLst>
    <p188:txBody>
      <a:bodyPr/>
      <a:lstStyle/>
      <a:p>
        <a:r>
          <a:rPr lang="hu-HU"/>
          <a:t>Szerintem a nemzetbiztonsági szolgálatoknak nem lehet kapcsolatuk szürek zónás magánbizonsági cégekkel; de persze az utóbbiakat át kell vizsgálni, tevékenységi körüket és eszközeiket újra kell szabályozni</a:t>
        </a:r>
      </a:p>
    </p188:txBody>
  </p188:cm>
</p188:cmLst>
</file>

<file path=ppt/comments/modernComment_10D_C6F88E37.xml><?xml version="1.0" encoding="utf-8"?>
<p188:cmLst xmlns:a="http://schemas.openxmlformats.org/drawingml/2006/main" xmlns:r="http://schemas.openxmlformats.org/officeDocument/2006/relationships" xmlns:p188="http://schemas.microsoft.com/office/powerpoint/2018/8/main">
  <p188:cm id="{F46BC8F7-956D-4625-9DDC-032127E94DCD}" authorId="{0EEDEC02-4E66-617A-8232-59B84CDF6757}" created="2025-08-31T06:45:50.847">
    <pc:sldMkLst xmlns:pc="http://schemas.microsoft.com/office/powerpoint/2013/main/command">
      <pc:docMk/>
      <pc:sldMk cId="3338178103" sldId="269"/>
    </pc:sldMkLst>
    <p188:txBody>
      <a:bodyPr/>
      <a:lstStyle/>
      <a:p>
        <a:r>
          <a:rPr lang="hu-HU"/>
          <a:t>Helyi önkormányzatok ingatlanfejlesztéssel kapcsolatos jogainak helyreállítása, nemzetstratégiai érdekre hivatkozó kikapcsolásuk lehetőségének radikális szükítése</a:t>
        </a:r>
      </a:p>
    </p188:txBody>
  </p188:cm>
</p188:cmLst>
</file>

<file path=ppt/comments/modernComment_10E_51E9EDC3.xml><?xml version="1.0" encoding="utf-8"?>
<p188:cmLst xmlns:a="http://schemas.openxmlformats.org/drawingml/2006/main" xmlns:r="http://schemas.openxmlformats.org/officeDocument/2006/relationships" xmlns:p188="http://schemas.microsoft.com/office/powerpoint/2018/8/main">
  <p188:cm id="{171B5849-4BF8-4693-A552-B02B123AB5BC}" authorId="{0EEDEC02-4E66-617A-8232-59B84CDF6757}" created="2025-08-31T06:31:07.115">
    <pc:sldMkLst xmlns:pc="http://schemas.microsoft.com/office/powerpoint/2013/main/command">
      <pc:docMk/>
      <pc:sldMk cId="1374285251" sldId="270"/>
    </pc:sldMkLst>
    <p188:txBody>
      <a:bodyPr/>
      <a:lstStyle/>
      <a:p>
        <a:r>
          <a:rPr lang="hu-HU"/>
          <a:t>..kapja vissza a költségvetéssel stb. kapcsolatos felülvizsgálatának teljességét - jelezni kéne, hogy a felülvizsgálati jogok teljessége az alkotmány írott és mögöttes normáinak megsértésére vonatkozik (nem terjed ki pl. egy költségvetési tétel szükségességének megítélésére - vagyis egy implicit alternatív költségvetés érvényesítésére - ez a Sólyom-bíróság 1995-ös költségvetési döntéseinek egy részét, illetve az azokhoz hasonló jövőbeni határozatokat zárná ki)</a:t>
        </a:r>
      </a:p>
    </p188:txBody>
  </p188:cm>
  <p188:cm id="{71EA06AE-2BAD-4329-9512-09B73A472FC3}" authorId="{0EEDEC02-4E66-617A-8232-59B84CDF6757}" created="2025-09-02T09:07:55.935">
    <pc:sldMkLst xmlns:pc="http://schemas.microsoft.com/office/powerpoint/2013/main/command">
      <pc:docMk/>
      <pc:sldMk cId="1374285251" sldId="270"/>
    </pc:sldMkLst>
    <p188:txBody>
      <a:bodyPr/>
      <a:lstStyle/>
      <a:p>
        <a:r>
          <a:rPr lang="hu-HU"/>
          <a:t>Alkotmánybíróvá olyan jelölt választható, aki legalább tíz éves bírói gyakorlattal vagy legalább tíz éves jogtudományi múlttal rendelkezik</a:t>
        </a:r>
      </a:p>
    </p188:txBody>
  </p188:cm>
</p188:cmLst>
</file>

<file path=ppt/comments/modernComment_10F_AD1B980C.xml><?xml version="1.0" encoding="utf-8"?>
<p188:cmLst xmlns:a="http://schemas.openxmlformats.org/drawingml/2006/main" xmlns:r="http://schemas.openxmlformats.org/officeDocument/2006/relationships" xmlns:p188="http://schemas.microsoft.com/office/powerpoint/2018/8/main">
  <p188:cm id="{2A389306-0C1A-4069-8935-E106AEC73AAC}" authorId="{0EEDEC02-4E66-617A-8232-59B84CDF6757}" created="2025-08-31T06:26:27.005">
    <pc:sldMkLst xmlns:pc="http://schemas.microsoft.com/office/powerpoint/2013/main/command">
      <pc:docMk/>
      <pc:sldMk cId="2904266764" sldId="271"/>
    </pc:sldMkLst>
    <p188:txBody>
      <a:bodyPr/>
      <a:lstStyle/>
      <a:p>
        <a:r>
          <a:rPr lang="hu-HU"/>
          <a:t>A 2. bajusz után:
A végleges alkotmány elfogadását széles körű társadalmi vitának kell megelőznie és népszavazásnak kell lezárnia.
Az alkotmánykoncepció elfogadását akkora többséghez kell kötni, hogy a legnagyobb ellenzéki párt nélkül ne lehessen alkotmányozni.
Ez a kormányoldalon és az ellenzéken átívelő többség a következő parlamentben szinte biztosan nem lesz meg, ezért az alkotmányozásra csak egy későbbi parlamenti ciklusban kerülhet sor.
Az első ciklusban az At-t kell kigyomlálni, ill. kiegészíteni addig a mértékig, ameddig az az államszervezet demokratikus működése és az európai emberi és polgári jogi sztenderdek érvényesítése okvetlenül szükségessé teszi.</a:t>
        </a:r>
      </a:p>
    </p188:txBody>
  </p188:cm>
</p188:cmLst>
</file>

<file path=ppt/comments/modernComment_110_54C8D39B.xml><?xml version="1.0" encoding="utf-8"?>
<p188:cmLst xmlns:a="http://schemas.openxmlformats.org/drawingml/2006/main" xmlns:r="http://schemas.openxmlformats.org/officeDocument/2006/relationships" xmlns:p188="http://schemas.microsoft.com/office/powerpoint/2018/8/main">
  <p188:cm id="{A4DBB0A2-4085-498F-95F9-A7041893AD07}" authorId="{0EEDEC02-4E66-617A-8232-59B84CDF6757}" created="2025-08-31T06:33:18.841">
    <pc:sldMkLst xmlns:pc="http://schemas.microsoft.com/office/powerpoint/2013/main/command">
      <pc:docMk/>
      <pc:sldMk cId="1422447515" sldId="272"/>
    </pc:sldMkLst>
    <p188:txBody>
      <a:bodyPr/>
      <a:lstStyle/>
      <a:p>
        <a:r>
          <a:rPr lang="hu-HU"/>
          <a:t>Vizsgáló bizottságok: a „felülvizsgálata” üres: biztosítani, hogy ne lehessen a kormánytöbbség bojkottjával megakadályozni ezek működését.
Társadalmi vita: tudtommal ma is elő van írva - valós társadalmi vita feltételeinek garantálása 
2/3os törvények: „felülvizsgálata” üres -
Helyette: a ⅔-os törvények körét az alkotmányos alapjogok védelmét, illetve az alapvető alkotmányos intézmények  működését szabályozó törvényekre kell korlátozni.</a:t>
        </a:r>
      </a:p>
    </p188:txBody>
  </p188:cm>
</p188:cmLst>
</file>

<file path=ppt/comments/modernComment_11A_6C5F2065.xml><?xml version="1.0" encoding="utf-8"?>
<p188:cmLst xmlns:a="http://schemas.openxmlformats.org/drawingml/2006/main" xmlns:r="http://schemas.openxmlformats.org/officeDocument/2006/relationships" xmlns:p188="http://schemas.microsoft.com/office/powerpoint/2018/8/main">
  <p188:cm id="{DD7AF2B0-915D-4DB2-9DBD-91379BD6C97A}" authorId="{0EEDEC02-4E66-617A-8232-59B84CDF6757}" created="2025-09-02T09:05:58.601">
    <pc:sldMkLst xmlns:pc="http://schemas.microsoft.com/office/powerpoint/2013/main/command">
      <pc:docMk/>
      <pc:sldMk cId="1818173541" sldId="282"/>
    </pc:sldMkLst>
    <p188:txBody>
      <a:bodyPr/>
      <a:lstStyle/>
      <a:p>
        <a:r>
          <a:rPr lang="hu-HU"/>
          <a:t>Kúriai bíróvá olyan jelölt választható vagy nevezhető ki, aki legalább tíz éves bírói gyakorlattal rendelkezik. (Lex Varga Zs. eltörlése)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AB206-79B3-4998-93FA-CC7D1FE620E2}" type="datetimeFigureOut">
              <a:rPr lang="hu-HU" smtClean="0"/>
              <a:t>2025. 09. 17.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B2149-6F93-45AA-8216-75E0B2512C4B}" type="slidenum">
              <a:rPr lang="hu-HU" smtClean="0"/>
              <a:t>‹#›</a:t>
            </a:fld>
            <a:endParaRPr lang="hu-HU"/>
          </a:p>
        </p:txBody>
      </p:sp>
    </p:spTree>
    <p:extLst>
      <p:ext uri="{BB962C8B-B14F-4D97-AF65-F5344CB8AC3E}">
        <p14:creationId xmlns:p14="http://schemas.microsoft.com/office/powerpoint/2010/main" val="360571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4A179-5995-42C8-A8DD-75973595F132}"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79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76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180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06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06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04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964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6697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6966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034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08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4A179-5995-42C8-A8DD-75973595F132}"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2901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18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4A179-5995-42C8-A8DD-75973595F132}"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31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94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41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161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524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1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39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31707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404844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2671943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932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ím és tartal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36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2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71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hu-HU" dirty="0"/>
              <a:t>Mintacím szerkesztése</a:t>
            </a:r>
          </a:p>
        </p:txBody>
      </p:sp>
      <p:sp>
        <p:nvSpPr>
          <p:cNvPr id="3" name="Szöveg helye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a:xfrm>
            <a:off x="609600" y="6356351"/>
            <a:ext cx="2844800" cy="365125"/>
          </a:xfrm>
          <a:prstGeom prst="rect">
            <a:avLst/>
          </a:prstGeom>
        </p:spPr>
        <p:txBody>
          <a:bodyPr/>
          <a:lstStyle/>
          <a:p>
            <a:fld id="{5B279A9B-E3FB-4FD3-A5B2-9BF015E5B4AB}" type="datetimeFigureOut">
              <a:rPr lang="hu-HU" smtClean="0"/>
              <a:pPr/>
              <a:t>2025. 09. 17.</a:t>
            </a:fld>
            <a:endParaRPr lang="hu-HU" dirty="0"/>
          </a:p>
        </p:txBody>
      </p:sp>
      <p:sp>
        <p:nvSpPr>
          <p:cNvPr id="5" name="Élőláb helye 4"/>
          <p:cNvSpPr>
            <a:spLocks noGrp="1"/>
          </p:cNvSpPr>
          <p:nvPr>
            <p:ph type="ftr" sz="quarter" idx="11"/>
          </p:nvPr>
        </p:nvSpPr>
        <p:spPr>
          <a:xfrm>
            <a:off x="4165600" y="6356351"/>
            <a:ext cx="3860800" cy="365125"/>
          </a:xfrm>
          <a:prstGeom prst="rect">
            <a:avLst/>
          </a:prstGeom>
        </p:spPr>
        <p:txBody>
          <a:bodyPr/>
          <a:lstStyle/>
          <a:p>
            <a:endParaRPr lang="hu-HU"/>
          </a:p>
        </p:txBody>
      </p:sp>
      <p:sp>
        <p:nvSpPr>
          <p:cNvPr id="6" name="Dia számának helye 5"/>
          <p:cNvSpPr>
            <a:spLocks noGrp="1"/>
          </p:cNvSpPr>
          <p:nvPr>
            <p:ph type="sldNum" sz="quarter" idx="12"/>
          </p:nvPr>
        </p:nvSpPr>
        <p:spPr>
          <a:xfrm>
            <a:off x="8737600" y="6356351"/>
            <a:ext cx="2844800" cy="365125"/>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62976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9"/>
            <a:ext cx="10972800" cy="1143000"/>
          </a:xfrm>
          <a:prstGeom prst="rect">
            <a:avLst/>
          </a:prstGeom>
        </p:spPr>
        <p:txBody>
          <a:bodyPr/>
          <a:lstStyle/>
          <a:p>
            <a:r>
              <a:rPr lang="hu-HU"/>
              <a:t>Mintacím szerkesztése</a:t>
            </a:r>
          </a:p>
        </p:txBody>
      </p:sp>
      <p:sp>
        <p:nvSpPr>
          <p:cNvPr id="3" name="Tartalom helye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a:xfrm>
            <a:off x="609600" y="6356351"/>
            <a:ext cx="2844800" cy="365125"/>
          </a:xfrm>
          <a:prstGeom prst="rect">
            <a:avLst/>
          </a:prstGeom>
        </p:spPr>
        <p:txBody>
          <a:bodyPr/>
          <a:lstStyle/>
          <a:p>
            <a:fld id="{5B279A9B-E3FB-4FD3-A5B2-9BF015E5B4AB}" type="datetimeFigureOut">
              <a:rPr lang="hu-HU" smtClean="0"/>
              <a:pPr/>
              <a:t>2025. 09. 17.</a:t>
            </a:fld>
            <a:endParaRPr lang="hu-HU"/>
          </a:p>
        </p:txBody>
      </p:sp>
      <p:sp>
        <p:nvSpPr>
          <p:cNvPr id="6" name="Élőláb helye 5"/>
          <p:cNvSpPr>
            <a:spLocks noGrp="1"/>
          </p:cNvSpPr>
          <p:nvPr>
            <p:ph type="ftr" sz="quarter" idx="11"/>
          </p:nvPr>
        </p:nvSpPr>
        <p:spPr>
          <a:xfrm>
            <a:off x="4165600" y="6356351"/>
            <a:ext cx="3860800" cy="365125"/>
          </a:xfrm>
          <a:prstGeom prst="rect">
            <a:avLst/>
          </a:prstGeom>
        </p:spPr>
        <p:txBody>
          <a:bodyPr/>
          <a:lstStyle/>
          <a:p>
            <a:endParaRPr lang="hu-HU"/>
          </a:p>
        </p:txBody>
      </p:sp>
      <p:sp>
        <p:nvSpPr>
          <p:cNvPr id="7" name="Dia számának helye 6"/>
          <p:cNvSpPr>
            <a:spLocks noGrp="1"/>
          </p:cNvSpPr>
          <p:nvPr>
            <p:ph type="sldNum" sz="quarter" idx="12"/>
          </p:nvPr>
        </p:nvSpPr>
        <p:spPr>
          <a:xfrm>
            <a:off x="8737600" y="6356351"/>
            <a:ext cx="2844800" cy="365125"/>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321347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9"/>
            <a:ext cx="10972800" cy="1143000"/>
          </a:xfrm>
          <a:prstGeom prst="rect">
            <a:avLst/>
          </a:prstGeo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u-HU"/>
              <a:t>Mintaszöveg szerkesztése</a:t>
            </a:r>
          </a:p>
        </p:txBody>
      </p:sp>
      <p:sp>
        <p:nvSpPr>
          <p:cNvPr id="6" name="Tartalom helye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a:xfrm>
            <a:off x="609600" y="6356351"/>
            <a:ext cx="2844800" cy="365125"/>
          </a:xfrm>
          <a:prstGeom prst="rect">
            <a:avLst/>
          </a:prstGeom>
        </p:spPr>
        <p:txBody>
          <a:bodyPr/>
          <a:lstStyle/>
          <a:p>
            <a:fld id="{5B279A9B-E3FB-4FD3-A5B2-9BF015E5B4AB}" type="datetimeFigureOut">
              <a:rPr lang="hu-HU" smtClean="0"/>
              <a:pPr/>
              <a:t>2025. 09. 17.</a:t>
            </a:fld>
            <a:endParaRPr lang="hu-HU"/>
          </a:p>
        </p:txBody>
      </p:sp>
      <p:sp>
        <p:nvSpPr>
          <p:cNvPr id="8" name="Élőláb helye 7"/>
          <p:cNvSpPr>
            <a:spLocks noGrp="1"/>
          </p:cNvSpPr>
          <p:nvPr>
            <p:ph type="ftr" sz="quarter" idx="11"/>
          </p:nvPr>
        </p:nvSpPr>
        <p:spPr>
          <a:xfrm>
            <a:off x="4165600" y="6356351"/>
            <a:ext cx="3860800" cy="365125"/>
          </a:xfrm>
          <a:prstGeom prst="rect">
            <a:avLst/>
          </a:prstGeom>
        </p:spPr>
        <p:txBody>
          <a:bodyPr/>
          <a:lstStyle/>
          <a:p>
            <a:endParaRPr lang="hu-HU"/>
          </a:p>
        </p:txBody>
      </p:sp>
      <p:sp>
        <p:nvSpPr>
          <p:cNvPr id="9" name="Dia számának helye 8"/>
          <p:cNvSpPr>
            <a:spLocks noGrp="1"/>
          </p:cNvSpPr>
          <p:nvPr>
            <p:ph type="sldNum" sz="quarter" idx="12"/>
          </p:nvPr>
        </p:nvSpPr>
        <p:spPr>
          <a:xfrm>
            <a:off x="8737600" y="6356351"/>
            <a:ext cx="2844800" cy="365125"/>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2163094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9"/>
            <a:ext cx="10972800" cy="1143000"/>
          </a:xfrm>
          <a:prstGeom prst="rect">
            <a:avLst/>
          </a:prstGeom>
        </p:spPr>
        <p:txBody>
          <a:bodyPr/>
          <a:lstStyle/>
          <a:p>
            <a:r>
              <a:rPr lang="hu-HU"/>
              <a:t>Mintacím szerkesztése</a:t>
            </a:r>
          </a:p>
        </p:txBody>
      </p:sp>
      <p:sp>
        <p:nvSpPr>
          <p:cNvPr id="3" name="Dátum helye 2"/>
          <p:cNvSpPr>
            <a:spLocks noGrp="1"/>
          </p:cNvSpPr>
          <p:nvPr>
            <p:ph type="dt" sz="half" idx="10"/>
          </p:nvPr>
        </p:nvSpPr>
        <p:spPr>
          <a:xfrm>
            <a:off x="609600" y="6356351"/>
            <a:ext cx="2844800" cy="365125"/>
          </a:xfrm>
          <a:prstGeom prst="rect">
            <a:avLst/>
          </a:prstGeom>
        </p:spPr>
        <p:txBody>
          <a:bodyPr/>
          <a:lstStyle/>
          <a:p>
            <a:fld id="{5B279A9B-E3FB-4FD3-A5B2-9BF015E5B4AB}" type="datetimeFigureOut">
              <a:rPr lang="hu-HU" smtClean="0"/>
              <a:pPr/>
              <a:t>2025. 09. 17.</a:t>
            </a:fld>
            <a:endParaRPr lang="hu-HU"/>
          </a:p>
        </p:txBody>
      </p:sp>
      <p:sp>
        <p:nvSpPr>
          <p:cNvPr id="4" name="Élőláb helye 3"/>
          <p:cNvSpPr>
            <a:spLocks noGrp="1"/>
          </p:cNvSpPr>
          <p:nvPr>
            <p:ph type="ftr" sz="quarter" idx="11"/>
          </p:nvPr>
        </p:nvSpPr>
        <p:spPr>
          <a:xfrm>
            <a:off x="4165600" y="6356351"/>
            <a:ext cx="3860800" cy="365125"/>
          </a:xfrm>
          <a:prstGeom prst="rect">
            <a:avLst/>
          </a:prstGeom>
        </p:spPr>
        <p:txBody>
          <a:bodyPr/>
          <a:lstStyle/>
          <a:p>
            <a:endParaRPr lang="hu-HU"/>
          </a:p>
        </p:txBody>
      </p:sp>
      <p:sp>
        <p:nvSpPr>
          <p:cNvPr id="5" name="Dia számának helye 4"/>
          <p:cNvSpPr>
            <a:spLocks noGrp="1"/>
          </p:cNvSpPr>
          <p:nvPr>
            <p:ph type="sldNum" sz="quarter" idx="12"/>
          </p:nvPr>
        </p:nvSpPr>
        <p:spPr>
          <a:xfrm>
            <a:off x="8737600" y="6356351"/>
            <a:ext cx="2844800" cy="365125"/>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45807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b="1"/>
            </a:lvl1pPr>
          </a:lstStyle>
          <a:p>
            <a:r>
              <a:rPr lang="hu-HU" dirty="0"/>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3364105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609600" y="6356351"/>
            <a:ext cx="2844800" cy="365125"/>
          </a:xfrm>
          <a:prstGeom prst="rect">
            <a:avLst/>
          </a:prstGeom>
        </p:spPr>
        <p:txBody>
          <a:bodyPr/>
          <a:lstStyle/>
          <a:p>
            <a:fld id="{5B279A9B-E3FB-4FD3-A5B2-9BF015E5B4AB}" type="datetimeFigureOut">
              <a:rPr lang="hu-HU" smtClean="0"/>
              <a:pPr/>
              <a:t>2025. 09. 17.</a:t>
            </a:fld>
            <a:endParaRPr lang="hu-HU"/>
          </a:p>
        </p:txBody>
      </p:sp>
      <p:sp>
        <p:nvSpPr>
          <p:cNvPr id="3" name="Élőláb helye 2"/>
          <p:cNvSpPr>
            <a:spLocks noGrp="1"/>
          </p:cNvSpPr>
          <p:nvPr>
            <p:ph type="ftr" sz="quarter" idx="11"/>
          </p:nvPr>
        </p:nvSpPr>
        <p:spPr>
          <a:xfrm>
            <a:off x="4165600" y="6356351"/>
            <a:ext cx="3860800" cy="365125"/>
          </a:xfrm>
          <a:prstGeom prst="rect">
            <a:avLst/>
          </a:prstGeom>
        </p:spPr>
        <p:txBody>
          <a:bodyPr/>
          <a:lstStyle/>
          <a:p>
            <a:endParaRPr lang="hu-HU"/>
          </a:p>
        </p:txBody>
      </p:sp>
      <p:sp>
        <p:nvSpPr>
          <p:cNvPr id="4" name="Dia számának helye 3"/>
          <p:cNvSpPr>
            <a:spLocks noGrp="1"/>
          </p:cNvSpPr>
          <p:nvPr>
            <p:ph type="sldNum" sz="quarter" idx="12"/>
          </p:nvPr>
        </p:nvSpPr>
        <p:spPr>
          <a:xfrm>
            <a:off x="8737600" y="6356351"/>
            <a:ext cx="2844800" cy="365125"/>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211088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49"/>
            <a:ext cx="4011084" cy="1162051"/>
          </a:xfrm>
          <a:prstGeom prst="rect">
            <a:avLst/>
          </a:prstGeom>
        </p:spPr>
        <p:txBody>
          <a:bodyPr anchor="b"/>
          <a:lstStyle>
            <a:lvl1pPr algn="l">
              <a:defRPr sz="2667" b="1"/>
            </a:lvl1pPr>
          </a:lstStyle>
          <a:p>
            <a:r>
              <a:rPr lang="hu-HU"/>
              <a:t>Mintacím szerkesztése</a:t>
            </a:r>
          </a:p>
        </p:txBody>
      </p:sp>
      <p:sp>
        <p:nvSpPr>
          <p:cNvPr id="3" name="Tartalom helye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u-HU"/>
              <a:t>Mintaszöveg szerkesztése</a:t>
            </a:r>
          </a:p>
        </p:txBody>
      </p:sp>
      <p:sp>
        <p:nvSpPr>
          <p:cNvPr id="5" name="Dátum helye 4"/>
          <p:cNvSpPr>
            <a:spLocks noGrp="1"/>
          </p:cNvSpPr>
          <p:nvPr>
            <p:ph type="dt" sz="half" idx="10"/>
          </p:nvPr>
        </p:nvSpPr>
        <p:spPr>
          <a:xfrm>
            <a:off x="609600" y="6356351"/>
            <a:ext cx="2844800" cy="365125"/>
          </a:xfrm>
          <a:prstGeom prst="rect">
            <a:avLst/>
          </a:prstGeom>
        </p:spPr>
        <p:txBody>
          <a:bodyPr/>
          <a:lstStyle/>
          <a:p>
            <a:fld id="{5B279A9B-E3FB-4FD3-A5B2-9BF015E5B4AB}" type="datetimeFigureOut">
              <a:rPr lang="hu-HU" smtClean="0"/>
              <a:pPr/>
              <a:t>2025. 09. 17.</a:t>
            </a:fld>
            <a:endParaRPr lang="hu-HU"/>
          </a:p>
        </p:txBody>
      </p:sp>
      <p:sp>
        <p:nvSpPr>
          <p:cNvPr id="6" name="Élőláb helye 5"/>
          <p:cNvSpPr>
            <a:spLocks noGrp="1"/>
          </p:cNvSpPr>
          <p:nvPr>
            <p:ph type="ftr" sz="quarter" idx="11"/>
          </p:nvPr>
        </p:nvSpPr>
        <p:spPr>
          <a:xfrm>
            <a:off x="4165600" y="6356351"/>
            <a:ext cx="3860800" cy="365125"/>
          </a:xfrm>
          <a:prstGeom prst="rect">
            <a:avLst/>
          </a:prstGeom>
        </p:spPr>
        <p:txBody>
          <a:bodyPr/>
          <a:lstStyle/>
          <a:p>
            <a:endParaRPr lang="hu-HU"/>
          </a:p>
        </p:txBody>
      </p:sp>
      <p:sp>
        <p:nvSpPr>
          <p:cNvPr id="7" name="Dia számának helye 6"/>
          <p:cNvSpPr>
            <a:spLocks noGrp="1"/>
          </p:cNvSpPr>
          <p:nvPr>
            <p:ph type="sldNum" sz="quarter" idx="12"/>
          </p:nvPr>
        </p:nvSpPr>
        <p:spPr>
          <a:xfrm>
            <a:off x="8737600" y="6356351"/>
            <a:ext cx="2844800" cy="365125"/>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995481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9"/>
          </a:xfrm>
          <a:prstGeom prst="rect">
            <a:avLst/>
          </a:prstGeom>
        </p:spPr>
        <p:txBody>
          <a:bodyPr anchor="b"/>
          <a:lstStyle>
            <a:lvl1pPr algn="l">
              <a:defRPr sz="2667" b="1"/>
            </a:lvl1pPr>
          </a:lstStyle>
          <a:p>
            <a:r>
              <a:rPr lang="hu-HU"/>
              <a:t>Mintacím szerkesztése</a:t>
            </a:r>
          </a:p>
        </p:txBody>
      </p:sp>
      <p:sp>
        <p:nvSpPr>
          <p:cNvPr id="3" name="Kép hely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hu-HU"/>
          </a:p>
        </p:txBody>
      </p:sp>
      <p:sp>
        <p:nvSpPr>
          <p:cNvPr id="4" name="Szöveg helye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u-HU"/>
              <a:t>Mintaszöveg szerkesztése</a:t>
            </a:r>
          </a:p>
        </p:txBody>
      </p:sp>
      <p:sp>
        <p:nvSpPr>
          <p:cNvPr id="5" name="Dátum helye 4"/>
          <p:cNvSpPr>
            <a:spLocks noGrp="1"/>
          </p:cNvSpPr>
          <p:nvPr>
            <p:ph type="dt" sz="half" idx="10"/>
          </p:nvPr>
        </p:nvSpPr>
        <p:spPr>
          <a:xfrm>
            <a:off x="609600" y="6356351"/>
            <a:ext cx="2844800" cy="365125"/>
          </a:xfrm>
          <a:prstGeom prst="rect">
            <a:avLst/>
          </a:prstGeom>
        </p:spPr>
        <p:txBody>
          <a:bodyPr/>
          <a:lstStyle/>
          <a:p>
            <a:fld id="{5B279A9B-E3FB-4FD3-A5B2-9BF015E5B4AB}" type="datetimeFigureOut">
              <a:rPr lang="hu-HU" smtClean="0"/>
              <a:pPr/>
              <a:t>2025. 09. 17.</a:t>
            </a:fld>
            <a:endParaRPr lang="hu-HU"/>
          </a:p>
        </p:txBody>
      </p:sp>
      <p:sp>
        <p:nvSpPr>
          <p:cNvPr id="6" name="Élőláb helye 5"/>
          <p:cNvSpPr>
            <a:spLocks noGrp="1"/>
          </p:cNvSpPr>
          <p:nvPr>
            <p:ph type="ftr" sz="quarter" idx="11"/>
          </p:nvPr>
        </p:nvSpPr>
        <p:spPr>
          <a:xfrm>
            <a:off x="4165600" y="6356351"/>
            <a:ext cx="3860800" cy="365125"/>
          </a:xfrm>
          <a:prstGeom prst="rect">
            <a:avLst/>
          </a:prstGeom>
        </p:spPr>
        <p:txBody>
          <a:bodyPr/>
          <a:lstStyle/>
          <a:p>
            <a:endParaRPr lang="hu-HU"/>
          </a:p>
        </p:txBody>
      </p:sp>
      <p:sp>
        <p:nvSpPr>
          <p:cNvPr id="7" name="Dia számának helye 6"/>
          <p:cNvSpPr>
            <a:spLocks noGrp="1"/>
          </p:cNvSpPr>
          <p:nvPr>
            <p:ph type="sldNum" sz="quarter" idx="12"/>
          </p:nvPr>
        </p:nvSpPr>
        <p:spPr>
          <a:xfrm>
            <a:off x="8737600" y="6356351"/>
            <a:ext cx="2844800" cy="365125"/>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4074805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9"/>
            <a:ext cx="10972800" cy="1143000"/>
          </a:xfrm>
          <a:prstGeom prst="rect">
            <a:avLst/>
          </a:prstGeom>
        </p:spPr>
        <p:txBody>
          <a:bodyPr/>
          <a:lstStyle/>
          <a:p>
            <a:r>
              <a:rPr lang="hu-HU"/>
              <a:t>Mintacím szerkesztése</a:t>
            </a:r>
          </a:p>
        </p:txBody>
      </p:sp>
      <p:sp>
        <p:nvSpPr>
          <p:cNvPr id="3" name="Függőleges szöveg helye 2"/>
          <p:cNvSpPr>
            <a:spLocks noGrp="1"/>
          </p:cNvSpPr>
          <p:nvPr>
            <p:ph type="body" orient="vert" idx="1"/>
          </p:nvPr>
        </p:nvSpPr>
        <p:spPr>
          <a:xfrm>
            <a:off x="609600" y="1600201"/>
            <a:ext cx="10972800" cy="4525963"/>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609600" y="6356351"/>
            <a:ext cx="2844800" cy="365125"/>
          </a:xfrm>
          <a:prstGeom prst="rect">
            <a:avLst/>
          </a:prstGeom>
        </p:spPr>
        <p:txBody>
          <a:bodyPr/>
          <a:lstStyle/>
          <a:p>
            <a:fld id="{5B279A9B-E3FB-4FD3-A5B2-9BF015E5B4AB}" type="datetimeFigureOut">
              <a:rPr lang="hu-HU" smtClean="0"/>
              <a:pPr/>
              <a:t>2025. 09. 17.</a:t>
            </a:fld>
            <a:endParaRPr lang="hu-HU"/>
          </a:p>
        </p:txBody>
      </p:sp>
      <p:sp>
        <p:nvSpPr>
          <p:cNvPr id="5" name="Élőláb helye 4"/>
          <p:cNvSpPr>
            <a:spLocks noGrp="1"/>
          </p:cNvSpPr>
          <p:nvPr>
            <p:ph type="ftr" sz="quarter" idx="11"/>
          </p:nvPr>
        </p:nvSpPr>
        <p:spPr>
          <a:xfrm>
            <a:off x="4165600" y="6356351"/>
            <a:ext cx="3860800" cy="365125"/>
          </a:xfrm>
          <a:prstGeom prst="rect">
            <a:avLst/>
          </a:prstGeom>
        </p:spPr>
        <p:txBody>
          <a:bodyPr/>
          <a:lstStyle/>
          <a:p>
            <a:endParaRPr lang="hu-HU"/>
          </a:p>
        </p:txBody>
      </p:sp>
      <p:sp>
        <p:nvSpPr>
          <p:cNvPr id="6" name="Dia számának helye 5"/>
          <p:cNvSpPr>
            <a:spLocks noGrp="1"/>
          </p:cNvSpPr>
          <p:nvPr>
            <p:ph type="sldNum" sz="quarter" idx="12"/>
          </p:nvPr>
        </p:nvSpPr>
        <p:spPr>
          <a:xfrm>
            <a:off x="8737600" y="6356351"/>
            <a:ext cx="2844800" cy="365125"/>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1011638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a:prstGeom prst="rect">
            <a:avLst/>
          </a:prstGeo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609600" y="6356351"/>
            <a:ext cx="2844800" cy="365125"/>
          </a:xfrm>
          <a:prstGeom prst="rect">
            <a:avLst/>
          </a:prstGeom>
        </p:spPr>
        <p:txBody>
          <a:bodyPr/>
          <a:lstStyle/>
          <a:p>
            <a:fld id="{5B279A9B-E3FB-4FD3-A5B2-9BF015E5B4AB}" type="datetimeFigureOut">
              <a:rPr lang="hu-HU" smtClean="0"/>
              <a:pPr/>
              <a:t>2025. 09. 17.</a:t>
            </a:fld>
            <a:endParaRPr lang="hu-HU"/>
          </a:p>
        </p:txBody>
      </p:sp>
      <p:sp>
        <p:nvSpPr>
          <p:cNvPr id="5" name="Élőláb helye 4"/>
          <p:cNvSpPr>
            <a:spLocks noGrp="1"/>
          </p:cNvSpPr>
          <p:nvPr>
            <p:ph type="ftr" sz="quarter" idx="11"/>
          </p:nvPr>
        </p:nvSpPr>
        <p:spPr>
          <a:xfrm>
            <a:off x="4165600" y="6356351"/>
            <a:ext cx="3860800" cy="365125"/>
          </a:xfrm>
          <a:prstGeom prst="rect">
            <a:avLst/>
          </a:prstGeom>
        </p:spPr>
        <p:txBody>
          <a:bodyPr/>
          <a:lstStyle/>
          <a:p>
            <a:endParaRPr lang="hu-HU"/>
          </a:p>
        </p:txBody>
      </p:sp>
      <p:sp>
        <p:nvSpPr>
          <p:cNvPr id="6" name="Dia számának helye 5"/>
          <p:cNvSpPr>
            <a:spLocks noGrp="1"/>
          </p:cNvSpPr>
          <p:nvPr>
            <p:ph type="sldNum" sz="quarter" idx="12"/>
          </p:nvPr>
        </p:nvSpPr>
        <p:spPr>
          <a:xfrm>
            <a:off x="8737600" y="6356351"/>
            <a:ext cx="2844800" cy="365125"/>
          </a:xfrm>
          <a:prstGeom prst="rect">
            <a:avLst/>
          </a:prstGeom>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94356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5333"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402905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371068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u-HU"/>
              <a:t>Mintaszöveg szerkesztése</a:t>
            </a:r>
          </a:p>
        </p:txBody>
      </p:sp>
      <p:sp>
        <p:nvSpPr>
          <p:cNvPr id="6" name="Tartalom helye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409524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19640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1118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49"/>
            <a:ext cx="4011084" cy="1162051"/>
          </a:xfrm>
        </p:spPr>
        <p:txBody>
          <a:bodyPr anchor="b"/>
          <a:lstStyle>
            <a:lvl1pPr algn="l">
              <a:defRPr sz="2667" b="1"/>
            </a:lvl1pPr>
          </a:lstStyle>
          <a:p>
            <a:r>
              <a:rPr lang="hu-HU"/>
              <a:t>Mintacím szerkesztése</a:t>
            </a:r>
          </a:p>
        </p:txBody>
      </p:sp>
      <p:sp>
        <p:nvSpPr>
          <p:cNvPr id="3" name="Tartalom helye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u-HU"/>
              <a:t>Mintaszöveg szerkesztése</a:t>
            </a:r>
          </a:p>
        </p:txBody>
      </p:sp>
      <p:sp>
        <p:nvSpPr>
          <p:cNvPr id="5" name="Dátum helye 4"/>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191879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9"/>
          </a:xfrm>
        </p:spPr>
        <p:txBody>
          <a:bodyPr anchor="b"/>
          <a:lstStyle>
            <a:lvl1pPr algn="l">
              <a:defRPr sz="2667"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hu-HU"/>
          </a:p>
        </p:txBody>
      </p:sp>
      <p:sp>
        <p:nvSpPr>
          <p:cNvPr id="4" name="Szöveg helye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u-HU"/>
              <a:t>Mintaszöveg szerkesztése</a:t>
            </a:r>
          </a:p>
        </p:txBody>
      </p:sp>
      <p:sp>
        <p:nvSpPr>
          <p:cNvPr id="5" name="Dátum helye 4"/>
          <p:cNvSpPr>
            <a:spLocks noGrp="1"/>
          </p:cNvSpPr>
          <p:nvPr>
            <p:ph type="dt" sz="half" idx="10"/>
          </p:nvPr>
        </p:nvSpPr>
        <p:spPr/>
        <p:txBody>
          <a:bodyPr/>
          <a:lstStyle/>
          <a:p>
            <a:fld id="{5B279A9B-E3FB-4FD3-A5B2-9BF015E5B4AB}" type="datetimeFigureOut">
              <a:rPr lang="hu-HU" smtClean="0"/>
              <a:pPr/>
              <a:t>2025. 09. 17.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extLst>
      <p:ext uri="{BB962C8B-B14F-4D97-AF65-F5344CB8AC3E}">
        <p14:creationId xmlns:p14="http://schemas.microsoft.com/office/powerpoint/2010/main" val="107574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279A9B-E3FB-4FD3-A5B2-9BF015E5B4AB}" type="datetimeFigureOut">
              <a:rPr lang="hu-HU" smtClean="0"/>
              <a:pPr/>
              <a:t>2025. 09. 17.</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9F92712-BF39-4E0E-BDA3-AE39BD0ACF9D}" type="slidenum">
              <a:rPr lang="hu-HU" smtClean="0"/>
              <a:pPr/>
              <a:t>‹#›</a:t>
            </a:fld>
            <a:endParaRPr lang="hu-HU"/>
          </a:p>
        </p:txBody>
      </p:sp>
    </p:spTree>
    <p:extLst>
      <p:ext uri="{BB962C8B-B14F-4D97-AF65-F5344CB8AC3E}">
        <p14:creationId xmlns:p14="http://schemas.microsoft.com/office/powerpoint/2010/main" val="1674345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hu-H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432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hu-H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A_6C5F2065.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C_4DF734CB.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8_383A008E.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9_4ADD63E2.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D_C6F88E37.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mocracyinstitute.ceu.edu/sites/default/files/article/attachment/2024-05/2024.05.15.%20A%20joguralomt%C3%B3l%20az%20uralom%20jog%C3%A1ig_bor%C3%ADt%C3%B3val.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F_AD1B980C.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E_51E9EDC3.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0_54C8D39B.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3934" y="1502229"/>
            <a:ext cx="11904133" cy="5040086"/>
          </a:xfrm>
        </p:spPr>
        <p:txBody>
          <a:bodyPr>
            <a:noAutofit/>
          </a:bodyPr>
          <a:lstStyle/>
          <a:p>
            <a:r>
              <a:rPr lang="hu-HU" sz="8000" dirty="0">
                <a:solidFill>
                  <a:schemeClr val="accent6">
                    <a:lumMod val="50000"/>
                  </a:schemeClr>
                </a:solidFill>
                <a:latin typeface="Calibri" panose="020F0502020204030204" pitchFamily="34" charset="0"/>
                <a:ea typeface="Open Sans" panose="020B0606030504020204" pitchFamily="34" charset="0"/>
                <a:cs typeface="Calibri" panose="020F0502020204030204" pitchFamily="34" charset="0"/>
              </a:rPr>
              <a:t>Jogállami minimum</a:t>
            </a:r>
            <a:br>
              <a:rPr lang="hu-HU" sz="8000" dirty="0">
                <a:solidFill>
                  <a:schemeClr val="accent6">
                    <a:lumMod val="50000"/>
                  </a:schemeClr>
                </a:solidFill>
                <a:latin typeface="Calibri" panose="020F0502020204030204" pitchFamily="34" charset="0"/>
                <a:ea typeface="Open Sans" panose="020B0606030504020204" pitchFamily="34" charset="0"/>
                <a:cs typeface="Calibri" panose="020F0502020204030204" pitchFamily="34" charset="0"/>
              </a:rPr>
            </a:br>
            <a:br>
              <a:rPr lang="hu-HU" sz="8000" dirty="0">
                <a:solidFill>
                  <a:schemeClr val="accent6">
                    <a:lumMod val="50000"/>
                  </a:schemeClr>
                </a:solidFill>
                <a:latin typeface="Calibri" panose="020F0502020204030204" pitchFamily="34" charset="0"/>
                <a:ea typeface="Open Sans" panose="020B0606030504020204" pitchFamily="34" charset="0"/>
                <a:cs typeface="Calibri" panose="020F0502020204030204" pitchFamily="34" charset="0"/>
              </a:rPr>
            </a:br>
            <a:r>
              <a:rPr lang="hu-HU" sz="4000" dirty="0">
                <a:solidFill>
                  <a:schemeClr val="accent6">
                    <a:lumMod val="50000"/>
                  </a:schemeClr>
                </a:solidFill>
                <a:latin typeface="Calibri" panose="020F0502020204030204" pitchFamily="34" charset="0"/>
                <a:ea typeface="Open Sans" panose="020B0606030504020204" pitchFamily="34" charset="0"/>
                <a:cs typeface="Calibri" panose="020F0502020204030204" pitchFamily="34" charset="0"/>
              </a:rPr>
              <a:t>(vitaanyag)</a:t>
            </a:r>
            <a:br>
              <a:rPr lang="hu-HU" sz="8000" dirty="0">
                <a:solidFill>
                  <a:schemeClr val="accent6">
                    <a:lumMod val="50000"/>
                  </a:schemeClr>
                </a:solidFill>
                <a:latin typeface="Calibri" panose="020F0502020204030204" pitchFamily="34" charset="0"/>
                <a:ea typeface="Open Sans" panose="020B0606030504020204" pitchFamily="34" charset="0"/>
                <a:cs typeface="Calibri" panose="020F0502020204030204" pitchFamily="34" charset="0"/>
              </a:rPr>
            </a:br>
            <a:endParaRPr lang="hu-HU" sz="8000" dirty="0">
              <a:solidFill>
                <a:schemeClr val="accent6">
                  <a:lumMod val="50000"/>
                </a:scheme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23200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5675"/>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200" b="1" dirty="0">
                <a:solidFill>
                  <a:schemeClr val="accent6">
                    <a:lumMod val="50000"/>
                  </a:schemeClr>
                </a:solidFill>
                <a:latin typeface="+mn-lt"/>
                <a:ea typeface="Calibri" panose="020F0502020204030204" pitchFamily="34" charset="0"/>
                <a:cs typeface="Calibri" panose="020F0502020204030204" pitchFamily="34" charset="0"/>
              </a:rPr>
              <a:t>6. BÍRÓSÁG</a:t>
            </a:r>
            <a:endParaRPr sz="4200" b="1"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143933" y="501321"/>
            <a:ext cx="11904133" cy="6400221"/>
          </a:xfrm>
          <a:prstGeom prst="rect">
            <a:avLst/>
          </a:prstGeom>
          <a:noFill/>
          <a:ln>
            <a:noFill/>
          </a:ln>
        </p:spPr>
        <p:txBody>
          <a:bodyPr spcFirstLastPara="1" wrap="square" lIns="121900" tIns="60933" rIns="121900" bIns="60933" anchor="t" anchorCtr="0">
            <a:noAutofit/>
          </a:bodyPr>
          <a:lstStyle/>
          <a:p>
            <a:pPr algn="just">
              <a:buFont typeface="Wingdings" panose="05000000000000000000" pitchFamily="2" charset="2"/>
              <a:buChar char="Ø"/>
            </a:pPr>
            <a:r>
              <a:rPr lang="hu-HU" sz="2000" b="1" dirty="0"/>
              <a:t>Az önálló hatalmi ágként funkcionáló bíróság védelme érdekében működőképes, a bírák személyes helyzetét, a bírói szakmai szervezetek stabilizálását, a bírósági ítélkezés és igazgatás politikai befolyástól mentes működését garantáló alkotmányos biztosítékokra és az ezeken őrködő, az akadémai tudomány képviselőinek részvételét is preferáló monitoring intézményhálózat megteremtésére van szükség;</a:t>
            </a:r>
          </a:p>
          <a:p>
            <a:pPr algn="just">
              <a:buFont typeface="Wingdings" panose="05000000000000000000" pitchFamily="2" charset="2"/>
              <a:buChar char="Ø"/>
            </a:pPr>
            <a:r>
              <a:rPr lang="hu-HU" sz="2000" b="1" dirty="0"/>
              <a:t>A Kúria elnöke vagy a Kúria bírája csak legalább tíz éves bírói gyakorlattal rendelkező személy lehet; </a:t>
            </a:r>
          </a:p>
          <a:p>
            <a:pPr algn="just">
              <a:buFont typeface="Wingdings" panose="05000000000000000000" pitchFamily="2" charset="2"/>
              <a:buChar char="Ø"/>
            </a:pPr>
            <a:r>
              <a:rPr lang="hu-HU" sz="2000" b="1" dirty="0"/>
              <a:t>A bírák külső és belső függetlensége a demokratikus jogállami működés alapvető garanciája. Ezért annak folyamatos védelme és fejlesztése átlátható biztosítékokat nyújtó, megsértésük esetére szankciókat sem nélkülöző, törvényi szintű, sem eljárási, sem igazgatási rendelkezésekkel nem lerontható, számonkérhető vezetői felelősséggel párosuló, világos, a gyakorlatban is tettenérhető szabályrendszert kíván;</a:t>
            </a:r>
          </a:p>
          <a:p>
            <a:pPr algn="just">
              <a:buFont typeface="Wingdings" panose="05000000000000000000" pitchFamily="2" charset="2"/>
              <a:buChar char="Ø"/>
            </a:pPr>
            <a:r>
              <a:rPr lang="hu-HU" sz="2000" b="1" dirty="0"/>
              <a:t>A jogegyenlőséget, a törvényes bíróhoz való jogot, a tisztességes eljárást szavatoló pártatlan bíráskodás oltalmazása érdekében elengedhetetlen követelmény a minden bírósági szintre és minden ügyszakra kiterjedő, törhetetlen automatizmuson alapuló, törvényi szinten szabályozott, belső igazgatási normák révén nem lerontható stabil ügyelosztási rend kialakítása; </a:t>
            </a:r>
          </a:p>
          <a:p>
            <a:pPr algn="just">
              <a:buFont typeface="Wingdings" panose="05000000000000000000" pitchFamily="2" charset="2"/>
              <a:buChar char="Ø"/>
            </a:pPr>
            <a:r>
              <a:rPr lang="hu-HU" sz="2000" b="1" dirty="0"/>
              <a:t>Az ítélkezés szakmai színvonalának folyamatos – visszalépésektől megkímélt – biztosítása  döntően objektív ismérvekre épülő, a nepotizmust kiküszöbölő, technikai megoldásokkal nem felülírható, előre megismerhető orientációs pontokon alapuló valódi pályázati rendszer működését kívánja meg;</a:t>
            </a:r>
          </a:p>
          <a:p>
            <a:pPr algn="just">
              <a:buFont typeface="Wingdings" panose="05000000000000000000" pitchFamily="2" charset="2"/>
              <a:buChar char="Ø"/>
            </a:pPr>
            <a:r>
              <a:rPr lang="hu-HU" sz="2000" b="1" dirty="0"/>
              <a:t>Az egységes, a nemzetközi bíróságok követelményrendszerét is az ítélkezés részévé avató, az alkotmányos értelmezésen alapuló, jogfejlesztő bírói gyakorlat biztosítása szervezeti jogi és funkciójuknak megfelelő eljárási szabályrendszer révén garantálandó.</a:t>
            </a:r>
          </a:p>
        </p:txBody>
      </p:sp>
    </p:spTree>
    <p:extLst>
      <p:ext uri="{BB962C8B-B14F-4D97-AF65-F5344CB8AC3E}">
        <p14:creationId xmlns:p14="http://schemas.microsoft.com/office/powerpoint/2010/main" val="181817354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35429"/>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200" b="1" dirty="0">
                <a:solidFill>
                  <a:schemeClr val="accent6">
                    <a:lumMod val="50000"/>
                  </a:schemeClr>
                </a:solidFill>
                <a:latin typeface="+mn-lt"/>
                <a:ea typeface="Calibri" panose="020F0502020204030204" pitchFamily="34" charset="0"/>
                <a:cs typeface="Calibri" panose="020F0502020204030204" pitchFamily="34" charset="0"/>
              </a:rPr>
              <a:t>7. ÜGYÉSZSÉG</a:t>
            </a:r>
            <a:endParaRPr sz="4200" b="1"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143933" y="482370"/>
            <a:ext cx="11904133" cy="6517870"/>
          </a:xfrm>
          <a:prstGeom prst="rect">
            <a:avLst/>
          </a:prstGeom>
          <a:noFill/>
          <a:ln>
            <a:noFill/>
          </a:ln>
        </p:spPr>
        <p:txBody>
          <a:bodyPr spcFirstLastPara="1" wrap="square" lIns="121900" tIns="60933" rIns="121900" bIns="60933" anchor="t" anchorCtr="0">
            <a:noAutofit/>
          </a:bodyPr>
          <a:lstStyle/>
          <a:p>
            <a:pPr algn="just">
              <a:buFont typeface="Wingdings" panose="05000000000000000000" pitchFamily="2" charset="2"/>
              <a:buChar char="Ø"/>
            </a:pPr>
            <a:r>
              <a:rPr lang="hu-HU" sz="2050" b="1" dirty="0"/>
              <a:t>Az önálló ügyészségi modell szerint, az igazságszolgáltatás részeként működő ügyészség meghatározó feladata: közvádlóként az állam büntető igényének érvényesítése. Emellett közérdekvédelmi és törvényességi felügyeleti jellegű feladatok ellátsa;</a:t>
            </a:r>
          </a:p>
          <a:p>
            <a:pPr algn="just">
              <a:buFont typeface="Wingdings" panose="05000000000000000000" pitchFamily="2" charset="2"/>
              <a:buChar char="Ø"/>
            </a:pPr>
            <a:r>
              <a:rPr lang="hu-HU" sz="2050" b="1" dirty="0"/>
              <a:t>Az alárendelt (igazságügyi miniszternek alárendelt) ügyészségi modell megvalósítása továbbra sem kívánatos, minthogy túlzott  hatalomkoncentrációhoz, nem kívánatos politikai befolyáshoz vezet;</a:t>
            </a:r>
          </a:p>
          <a:p>
            <a:pPr algn="just">
              <a:buFont typeface="Wingdings" panose="05000000000000000000" pitchFamily="2" charset="2"/>
              <a:buChar char="Ø"/>
            </a:pPr>
            <a:r>
              <a:rPr lang="hu-HU" sz="2050" b="1" dirty="0"/>
              <a:t>A manapság hiányosan ellátott közvádlói szerepkör ellensúlyozása – szemben a jelenlegi, kaotikus, a pótmagánvádló esetében többnyire hiányzó mögöttes apparátus tényére is figyelemmel, nagyobbrészt teljesíthetetlen szabályrendszerre épülő – valóban működőképes </a:t>
            </a:r>
            <a:r>
              <a:rPr lang="hu-HU" sz="2050" b="1" dirty="0" err="1"/>
              <a:t>vádkorrektívumok</a:t>
            </a:r>
            <a:r>
              <a:rPr lang="hu-HU" sz="2050" b="1" dirty="0"/>
              <a:t> megteremtését kívánja meg. Ebben a folyamatban kontrollált közreműködői szerepet tölthetnek be szakosodott, a korrupciókutatásban jártas civil szervezetek;</a:t>
            </a:r>
          </a:p>
          <a:p>
            <a:pPr algn="just">
              <a:buFont typeface="Wingdings" panose="05000000000000000000" pitchFamily="2" charset="2"/>
              <a:buChar char="Ø"/>
            </a:pPr>
            <a:r>
              <a:rPr lang="hu-HU" sz="2050" b="1" dirty="0"/>
              <a:t>Az eljárásjogban szabályozott „vádalku” néven ismertté vált mechanizmusok működésének belső szabályrendszerét, annak kereteit, a jogintézmény kooperációs orientációs pontjait átláthatóvá kell tenni. A jelenleg uralkodó, az „alkuképesek” közötti merőben szubjektív, a nyomozó hatóság és az ügyész személyes válogatásán alapuló megoldás, sem a tisztességes eljárást, sem a valóság feltárását, sem a büntető igény korrekt érvényesülését nem szolgálja;</a:t>
            </a:r>
          </a:p>
          <a:p>
            <a:pPr algn="just">
              <a:buFont typeface="Wingdings" panose="05000000000000000000" pitchFamily="2" charset="2"/>
              <a:buChar char="Ø"/>
            </a:pPr>
            <a:r>
              <a:rPr lang="hu-HU" sz="2050" b="1" dirty="0"/>
              <a:t>Az Európai Ügyészséghez való csatlakozás nem tetszőleges politikai döntés kérdése, hanem feltétele annak, hogy a közélet, a gazdaság, az igazságszolgáltatás korrupciós fenyegetettségét radikálisan csökkentsük, más uniós szervek (OLAF, </a:t>
            </a:r>
            <a:r>
              <a:rPr lang="hu-HU" sz="2050" b="1" dirty="0" err="1"/>
              <a:t>Europol</a:t>
            </a:r>
            <a:r>
              <a:rPr lang="hu-HU" sz="2050" b="1" dirty="0"/>
              <a:t>, </a:t>
            </a:r>
            <a:r>
              <a:rPr lang="hu-HU" sz="2050" b="1" dirty="0" err="1"/>
              <a:t>Eurojust</a:t>
            </a:r>
            <a:r>
              <a:rPr lang="hu-HU" sz="2050" b="1" dirty="0"/>
              <a:t>) hatékony magyarországi működését szavatoljuk. </a:t>
            </a:r>
          </a:p>
          <a:p>
            <a:pPr marL="0" indent="0" algn="just">
              <a:buNone/>
            </a:pPr>
            <a:endParaRPr lang="hu-HU" sz="2000" b="1" dirty="0"/>
          </a:p>
        </p:txBody>
      </p:sp>
    </p:spTree>
    <p:extLst>
      <p:ext uri="{BB962C8B-B14F-4D97-AF65-F5344CB8AC3E}">
        <p14:creationId xmlns:p14="http://schemas.microsoft.com/office/powerpoint/2010/main" val="217785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80347"/>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rPr>
              <a:t>8. Rendőrség</a:t>
            </a:r>
            <a:endParaRPr sz="4400"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261256" y="826520"/>
            <a:ext cx="11930743" cy="5933509"/>
          </a:xfrm>
          <a:prstGeom prst="rect">
            <a:avLst/>
          </a:prstGeom>
          <a:noFill/>
          <a:ln>
            <a:noFill/>
          </a:ln>
        </p:spPr>
        <p:txBody>
          <a:bodyPr spcFirstLastPara="1" wrap="square" lIns="121900" tIns="60933" rIns="121900" bIns="60933" anchor="t" anchorCtr="0">
            <a:noAutofit/>
          </a:bodyPr>
          <a:lstStyle/>
          <a:p>
            <a:pPr>
              <a:buFont typeface="Wingdings" panose="05000000000000000000" pitchFamily="2" charset="2"/>
              <a:buChar char="Ø"/>
            </a:pPr>
            <a:r>
              <a:rPr lang="hu-HU" sz="2400" b="1" dirty="0"/>
              <a:t>Rendőrségi reform a szolgáltató, politikusoktól független szervezet létrehozása céljával; </a:t>
            </a:r>
          </a:p>
          <a:p>
            <a:pPr>
              <a:buFont typeface="Wingdings" panose="05000000000000000000" pitchFamily="2" charset="2"/>
              <a:buChar char="Ø"/>
            </a:pPr>
            <a:r>
              <a:rPr lang="hu-HU" sz="2400" b="1" dirty="0"/>
              <a:t>A rendőrség közjogi helyzetének megváltoztatása annak érdekében, hogy kizárjuk a politikai hatalom beavatkozását;</a:t>
            </a:r>
          </a:p>
          <a:p>
            <a:pPr>
              <a:buFont typeface="Wingdings" panose="05000000000000000000" pitchFamily="2" charset="2"/>
              <a:buChar char="Ø"/>
            </a:pPr>
            <a:r>
              <a:rPr lang="hu-HU" sz="2400" b="1" dirty="0"/>
              <a:t>Az önkormányzatoknak szerepet kell kapniuk a rendőrség működtetésében;</a:t>
            </a:r>
          </a:p>
          <a:p>
            <a:pPr>
              <a:buFont typeface="Wingdings" panose="05000000000000000000" pitchFamily="2" charset="2"/>
              <a:buChar char="Ø"/>
            </a:pPr>
            <a:r>
              <a:rPr lang="hu-HU" sz="2400" b="1" dirty="0"/>
              <a:t>Szervezeti reform: a centralizált, egy központból irányított szervezet feladatorientált decentralizálása és a civil kontroll intézményrendszerének kialakítása;</a:t>
            </a:r>
          </a:p>
          <a:p>
            <a:pPr>
              <a:buFont typeface="Wingdings" panose="05000000000000000000" pitchFamily="2" charset="2"/>
              <a:buChar char="Ø"/>
            </a:pPr>
            <a:r>
              <a:rPr lang="hu-HU" sz="2400" b="1" dirty="0"/>
              <a:t>A szervezeti viszonyok demokratizálása;</a:t>
            </a:r>
          </a:p>
          <a:p>
            <a:pPr>
              <a:buFont typeface="Wingdings" panose="05000000000000000000" pitchFamily="2" charset="2"/>
              <a:buChar char="Ø"/>
            </a:pPr>
            <a:r>
              <a:rPr lang="hu-HU" sz="2400" b="1" dirty="0"/>
              <a:t>Kulturális reform: a szervezeti és foglalkozási kultúra átalakítása; </a:t>
            </a:r>
          </a:p>
          <a:p>
            <a:pPr>
              <a:buFont typeface="Wingdings" panose="05000000000000000000" pitchFamily="2" charset="2"/>
              <a:buChar char="Ø"/>
            </a:pPr>
            <a:r>
              <a:rPr lang="hu-HU" sz="2400" b="1" dirty="0"/>
              <a:t>A rendőröknek a középosztály tagjaivá kell válniuk kultúrájukat és jövedelmiket tekintve egyaránt;</a:t>
            </a:r>
          </a:p>
          <a:p>
            <a:pPr>
              <a:buFont typeface="Wingdings" panose="05000000000000000000" pitchFamily="2" charset="2"/>
              <a:buChar char="Ø"/>
            </a:pPr>
            <a:r>
              <a:rPr lang="hu-HU" sz="2400" b="1" dirty="0"/>
              <a:t>A rendőr nem katona, ezért nem is képezhetőek egyazon intézményben. A katonai kultúra veszélyes a rendőrségre és a polgárokra is. A képzést, ahogyan a rendőrséget is civilizálni kell. A Nemzeti Közszolgálati Egyetemet ezen </a:t>
            </a:r>
            <a:r>
              <a:rPr lang="hu-HU" sz="2400" b="1" dirty="0" err="1"/>
              <a:t>civilizatorikus</a:t>
            </a:r>
            <a:r>
              <a:rPr lang="hu-HU" sz="2400" b="1" dirty="0"/>
              <a:t> igények mentén át kell szervezni.</a:t>
            </a:r>
          </a:p>
        </p:txBody>
      </p:sp>
    </p:spTree>
    <p:extLst>
      <p:ext uri="{BB962C8B-B14F-4D97-AF65-F5344CB8AC3E}">
        <p14:creationId xmlns:p14="http://schemas.microsoft.com/office/powerpoint/2010/main" val="189637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48493"/>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rPr>
              <a:t>9. Honvédség</a:t>
            </a:r>
            <a:endParaRPr sz="4400"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143933" y="528899"/>
            <a:ext cx="11904133" cy="6197022"/>
          </a:xfrm>
          <a:prstGeom prst="rect">
            <a:avLst/>
          </a:prstGeom>
          <a:noFill/>
          <a:ln>
            <a:noFill/>
          </a:ln>
        </p:spPr>
        <p:txBody>
          <a:bodyPr spcFirstLastPara="1" wrap="square" lIns="121900" tIns="60933" rIns="121900" bIns="60933" anchor="t" anchorCtr="0">
            <a:noAutofit/>
          </a:bodyPr>
          <a:lstStyle/>
          <a:p>
            <a:pPr algn="just">
              <a:buFont typeface="Wingdings" panose="05000000000000000000" pitchFamily="2" charset="2"/>
              <a:buChar char="Ø"/>
            </a:pPr>
            <a:r>
              <a:rPr lang="hu-HU" sz="2000" b="1" dirty="0"/>
              <a:t>Rendeletek helyett a katonai szolgálati viszony alapjainak újbóli részletes törvényi szabályozása; </a:t>
            </a:r>
          </a:p>
          <a:p>
            <a:pPr algn="just">
              <a:buFont typeface="Wingdings" panose="05000000000000000000" pitchFamily="2" charset="2"/>
              <a:buChar char="Ø"/>
            </a:pPr>
            <a:r>
              <a:rPr lang="hu-HU" sz="2000" b="1" dirty="0"/>
              <a:t>A katona „egyenruhás állampolgár” koncepció újbóli érvényesítése, a katonák egyoldalú kiszolgáltatottságának visszaszorítása egy új szolgálati törvényben, különös tekintettel a következő öt pontra:</a:t>
            </a:r>
          </a:p>
          <a:p>
            <a:pPr lvl="1" algn="just">
              <a:buFont typeface="Wingdings" panose="05000000000000000000" pitchFamily="2" charset="2"/>
              <a:buChar char="§"/>
            </a:pPr>
            <a:r>
              <a:rPr lang="hu-HU" sz="1650" b="1" dirty="0"/>
              <a:t>Az akár bűncselekményt is megvalósító egyes elöljárói jogsértésekkel szembeni fellépés lehetőségét ellehetetlenítő általános klauzula kiiktatása a jogrendből;</a:t>
            </a:r>
          </a:p>
          <a:p>
            <a:pPr lvl="1" algn="just">
              <a:buFont typeface="Wingdings" panose="05000000000000000000" pitchFamily="2" charset="2"/>
              <a:buChar char="§"/>
            </a:pPr>
            <a:r>
              <a:rPr lang="hu-HU" sz="1650" b="1" dirty="0"/>
              <a:t>A katonai szolgálati viszony saját kezdeményezésre való megszüntetését 2020. óta tiltó jogszabályi rendelkezések kiiktatása;</a:t>
            </a:r>
          </a:p>
          <a:p>
            <a:pPr lvl="1" algn="just">
              <a:buFont typeface="Wingdings" panose="05000000000000000000" pitchFamily="2" charset="2"/>
              <a:buChar char="§"/>
            </a:pPr>
            <a:r>
              <a:rPr lang="hu-HU" sz="1650" b="1" dirty="0"/>
              <a:t>A katonai szolgálati viszony a Honvédség részéről diszkrecionális, szubjektív vagy tisztességes eljárás nélküli megszüntetését lehetővé tevő jogszabályi rendelkezések kiiktatása, a felmentés kizárólag a törvényben tételesen meghatározott indokokhoz való kötése;</a:t>
            </a:r>
          </a:p>
          <a:p>
            <a:pPr lvl="1" algn="just">
              <a:buFont typeface="Wingdings" panose="05000000000000000000" pitchFamily="2" charset="2"/>
              <a:buChar char="§"/>
            </a:pPr>
            <a:r>
              <a:rPr lang="hu-HU" sz="1650" b="1" dirty="0"/>
              <a:t>A katonai szakszervezet(</a:t>
            </a:r>
            <a:r>
              <a:rPr lang="hu-HU" sz="1650" b="1" dirty="0" err="1"/>
              <a:t>ek</a:t>
            </a:r>
            <a:r>
              <a:rPr lang="hu-HU" sz="1650" b="1" dirty="0"/>
              <a:t>) működésének újbóli megengedése;</a:t>
            </a:r>
          </a:p>
          <a:p>
            <a:pPr lvl="1" algn="just">
              <a:buFont typeface="Wingdings" panose="05000000000000000000" pitchFamily="2" charset="2"/>
              <a:buChar char="§"/>
            </a:pPr>
            <a:r>
              <a:rPr lang="hu-HU" sz="1650" b="1" dirty="0"/>
              <a:t>A besorolási és az illetményrendszer olyan átalakítása, amely kiiktatja a katonák szubjektív alapú, egzisztenciális kiszolgáltatottságát. </a:t>
            </a:r>
          </a:p>
          <a:p>
            <a:pPr algn="just">
              <a:buFont typeface="Wingdings" panose="05000000000000000000" pitchFamily="2" charset="2"/>
              <a:buChar char="Ø"/>
            </a:pPr>
            <a:r>
              <a:rPr lang="hu-HU" sz="2000" b="1" dirty="0"/>
              <a:t>A Honvédség a polgári lakossággal szembeni fegyveres és kényszerítő alkalmazását lehetővé tevő túl széles alaptörvényi és jogszabályi rendelkezések felülvizsgálata azzal, hogy a szabályozást a 2010. előtti rendhez kell közelíteni (csak kivételesen súlyos, erőszakos cselekmények esetén, ha a rendőrség nem elegendő);</a:t>
            </a:r>
          </a:p>
          <a:p>
            <a:pPr algn="just">
              <a:buFont typeface="Wingdings" panose="05000000000000000000" pitchFamily="2" charset="2"/>
              <a:buChar char="Ø"/>
            </a:pPr>
            <a:r>
              <a:rPr lang="hu-HU" sz="2000" b="1" dirty="0"/>
              <a:t>A parlamenti és a civil-szakmai kontrollmechanizmusok érdemi bevonása a haderőfejlesztéssel és a kapcsolódó beszerzésekkel összefüggő döntések meghozatalába, és az ehhez szükséges informáltság és átláthatóság megteremtése. </a:t>
            </a:r>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p:txBody>
      </p:sp>
    </p:spTree>
    <p:extLst>
      <p:ext uri="{BB962C8B-B14F-4D97-AF65-F5344CB8AC3E}">
        <p14:creationId xmlns:p14="http://schemas.microsoft.com/office/powerpoint/2010/main" val="421878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46579"/>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rPr>
              <a:t>10. Titkosszolgálatok, nemzetbiztonság</a:t>
            </a:r>
            <a:endParaRPr sz="4400"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0" y="455592"/>
            <a:ext cx="12191999" cy="6402408"/>
          </a:xfrm>
          <a:prstGeom prst="rect">
            <a:avLst/>
          </a:prstGeom>
          <a:noFill/>
          <a:ln>
            <a:noFill/>
          </a:ln>
        </p:spPr>
        <p:txBody>
          <a:bodyPr spcFirstLastPara="1" wrap="square" lIns="121900" tIns="60933" rIns="121900" bIns="60933" anchor="t" anchorCtr="0">
            <a:noAutofit/>
          </a:bodyPr>
          <a:lstStyle/>
          <a:p>
            <a:pPr>
              <a:spcBef>
                <a:spcPts val="125"/>
              </a:spcBef>
              <a:buFont typeface="Wingdings" panose="05000000000000000000" pitchFamily="2" charset="2"/>
              <a:buChar char="Ø"/>
              <a:tabLst>
                <a:tab pos="355600" algn="l"/>
                <a:tab pos="356235" algn="l"/>
              </a:tabLst>
            </a:pPr>
            <a:r>
              <a:rPr lang="hu-HU" sz="2030" b="1" kern="0" dirty="0">
                <a:cs typeface="Arial"/>
              </a:rPr>
              <a:t>A szolgálatok iránti közbizalom helyreállítása;</a:t>
            </a:r>
          </a:p>
          <a:p>
            <a:pPr>
              <a:spcBef>
                <a:spcPts val="125"/>
              </a:spcBef>
              <a:buFont typeface="Wingdings" panose="05000000000000000000" pitchFamily="2" charset="2"/>
              <a:buChar char="Ø"/>
              <a:tabLst>
                <a:tab pos="355600" algn="l"/>
                <a:tab pos="356235" algn="l"/>
              </a:tabLst>
            </a:pPr>
            <a:r>
              <a:rPr lang="hu-HU" sz="2030" b="1" kern="0" dirty="0">
                <a:cs typeface="Arial"/>
              </a:rPr>
              <a:t>A</a:t>
            </a:r>
            <a:r>
              <a:rPr lang="hu-HU" sz="2030" kern="0" dirty="0">
                <a:cs typeface="Arial"/>
              </a:rPr>
              <a:t> </a:t>
            </a:r>
            <a:r>
              <a:rPr lang="hu-HU" sz="2030" b="1" kern="0" dirty="0">
                <a:cs typeface="Arial"/>
              </a:rPr>
              <a:t>Nemzetbiztonsági törvény </a:t>
            </a:r>
            <a:r>
              <a:rPr lang="hu-HU" sz="2030" kern="0" dirty="0">
                <a:cs typeface="Arial"/>
              </a:rPr>
              <a:t>jogállami szempontok szerinti </a:t>
            </a:r>
            <a:r>
              <a:rPr lang="hu-HU" sz="2030" kern="0" dirty="0" err="1">
                <a:cs typeface="Arial"/>
              </a:rPr>
              <a:t>újrafogalmazása</a:t>
            </a:r>
            <a:r>
              <a:rPr lang="hu-HU" sz="2030" kern="0" dirty="0">
                <a:cs typeface="Arial"/>
              </a:rPr>
              <a:t>;</a:t>
            </a:r>
          </a:p>
          <a:p>
            <a:pPr>
              <a:spcBef>
                <a:spcPts val="125"/>
              </a:spcBef>
              <a:buFont typeface="Wingdings" panose="05000000000000000000" pitchFamily="2" charset="2"/>
              <a:buChar char="Ø"/>
              <a:tabLst>
                <a:tab pos="355600" algn="l"/>
                <a:tab pos="356235" algn="l"/>
              </a:tabLst>
            </a:pPr>
            <a:r>
              <a:rPr lang="hu-HU" sz="2030" b="1" kern="0" dirty="0">
                <a:cs typeface="Arial"/>
              </a:rPr>
              <a:t>A</a:t>
            </a:r>
            <a:r>
              <a:rPr lang="hu-HU" sz="2030" kern="0" dirty="0">
                <a:cs typeface="Arial"/>
              </a:rPr>
              <a:t> </a:t>
            </a:r>
            <a:r>
              <a:rPr lang="hu-HU" sz="2030" b="1" kern="0" dirty="0">
                <a:cs typeface="Arial"/>
              </a:rPr>
              <a:t>törvényhozás (Nemzetbiztonsági Bizottság) érdemi ellenőrző szerepének újbóli felépítése;</a:t>
            </a:r>
            <a:endParaRPr lang="hu-HU" sz="2030" kern="0" dirty="0">
              <a:cs typeface="Arial"/>
            </a:endParaRPr>
          </a:p>
          <a:p>
            <a:pPr>
              <a:spcBef>
                <a:spcPts val="125"/>
              </a:spcBef>
              <a:buFont typeface="Wingdings" panose="05000000000000000000" pitchFamily="2" charset="2"/>
              <a:buChar char="Ø"/>
              <a:tabLst>
                <a:tab pos="355600" algn="l"/>
                <a:tab pos="356235" algn="l"/>
              </a:tabLst>
            </a:pPr>
            <a:r>
              <a:rPr lang="hu-HU" sz="2030" b="1" kern="0" dirty="0">
                <a:cs typeface="Arial"/>
              </a:rPr>
              <a:t>A</a:t>
            </a:r>
            <a:r>
              <a:rPr lang="hu-HU" sz="2030" kern="0" dirty="0">
                <a:cs typeface="Arial"/>
              </a:rPr>
              <a:t> </a:t>
            </a:r>
            <a:r>
              <a:rPr lang="hu-HU" sz="2030" b="1" kern="0" dirty="0">
                <a:cs typeface="Arial"/>
              </a:rPr>
              <a:t>külső engedélyhez kötött titkos információgyűjtés jogállami keretek közé helyezése </a:t>
            </a:r>
            <a:r>
              <a:rPr lang="hu-HU" sz="2030" kern="0" dirty="0">
                <a:cs typeface="Arial"/>
              </a:rPr>
              <a:t>(pl.bírói engedélyezés). A megalapozatlanság szankcionálása (Btk 307.§);</a:t>
            </a:r>
          </a:p>
          <a:p>
            <a:pPr>
              <a:spcBef>
                <a:spcPts val="125"/>
              </a:spcBef>
              <a:buFont typeface="Wingdings" panose="05000000000000000000" pitchFamily="2" charset="2"/>
              <a:buChar char="Ø"/>
              <a:tabLst>
                <a:tab pos="355600" algn="l"/>
                <a:tab pos="356235" algn="l"/>
              </a:tabLst>
            </a:pPr>
            <a:r>
              <a:rPr lang="hu-HU" sz="2030" b="1" kern="0" dirty="0">
                <a:cs typeface="Arial"/>
              </a:rPr>
              <a:t>A</a:t>
            </a:r>
            <a:r>
              <a:rPr lang="hu-HU" sz="2030" kern="0" dirty="0">
                <a:cs typeface="Arial"/>
              </a:rPr>
              <a:t> 2010 óta keletkezett titkosszolgálati </a:t>
            </a:r>
            <a:r>
              <a:rPr lang="hu-HU" sz="2030" b="1" kern="0" dirty="0">
                <a:cs typeface="Arial"/>
              </a:rPr>
              <a:t>iratvagyon megóvása</a:t>
            </a:r>
            <a:r>
              <a:rPr lang="hu-HU" sz="2030" kern="0" dirty="0">
                <a:cs typeface="Arial"/>
              </a:rPr>
              <a:t>, feldolgozása a jogállamiság megsértése szempontjából;</a:t>
            </a:r>
          </a:p>
          <a:p>
            <a:pPr>
              <a:spcBef>
                <a:spcPts val="125"/>
              </a:spcBef>
              <a:buFont typeface="Wingdings" panose="05000000000000000000" pitchFamily="2" charset="2"/>
              <a:buChar char="Ø"/>
              <a:tabLst>
                <a:tab pos="355600" algn="l"/>
                <a:tab pos="356235" algn="l"/>
              </a:tabLst>
            </a:pPr>
            <a:r>
              <a:rPr lang="hu-HU" sz="2030" b="1" kern="0" dirty="0">
                <a:cs typeface="Arial"/>
              </a:rPr>
              <a:t>A</a:t>
            </a:r>
            <a:r>
              <a:rPr lang="hu-HU" sz="2030" kern="0" dirty="0">
                <a:cs typeface="Arial"/>
              </a:rPr>
              <a:t> nemzetbiztonsági szolgálatok és a</a:t>
            </a:r>
            <a:r>
              <a:rPr lang="hu-HU" sz="2030" b="1" kern="0" dirty="0">
                <a:cs typeface="Arial"/>
              </a:rPr>
              <a:t> magán biztonsági cégek </a:t>
            </a:r>
            <a:r>
              <a:rPr lang="hu-HU" sz="2030" kern="0" dirty="0">
                <a:cs typeface="Arial"/>
              </a:rPr>
              <a:t>kapcsolatainak átláthatóvá tétele;</a:t>
            </a:r>
          </a:p>
          <a:p>
            <a:pPr>
              <a:spcBef>
                <a:spcPts val="125"/>
              </a:spcBef>
              <a:buFont typeface="Wingdings" panose="05000000000000000000" pitchFamily="2" charset="2"/>
              <a:buChar char="Ø"/>
              <a:tabLst>
                <a:tab pos="355600" algn="l"/>
                <a:tab pos="356235" algn="l"/>
              </a:tabLst>
            </a:pPr>
            <a:r>
              <a:rPr lang="hu-HU" sz="2030" b="1" kern="0" dirty="0">
                <a:cs typeface="Arial"/>
              </a:rPr>
              <a:t>A</a:t>
            </a:r>
            <a:r>
              <a:rPr lang="hu-HU" sz="2030" kern="0" dirty="0">
                <a:cs typeface="Arial"/>
              </a:rPr>
              <a:t> </a:t>
            </a:r>
            <a:r>
              <a:rPr lang="hu-HU" sz="2030" b="1" kern="0" dirty="0">
                <a:cs typeface="Arial"/>
              </a:rPr>
              <a:t>közszolgálatiság visszaállítása</a:t>
            </a:r>
            <a:r>
              <a:rPr lang="hu-HU" sz="2030" kern="0" dirty="0">
                <a:cs typeface="Arial"/>
              </a:rPr>
              <a:t>: a szolgálatok az államigazgatás arra jogosult ágainak szolgáltatnak;</a:t>
            </a:r>
          </a:p>
          <a:p>
            <a:pPr>
              <a:spcBef>
                <a:spcPts val="125"/>
              </a:spcBef>
              <a:buFont typeface="Wingdings" panose="05000000000000000000" pitchFamily="2" charset="2"/>
              <a:buChar char="Ø"/>
              <a:tabLst>
                <a:tab pos="355600" algn="l"/>
                <a:tab pos="356235" algn="l"/>
              </a:tabLst>
            </a:pPr>
            <a:r>
              <a:rPr lang="hu-HU" sz="2030" kern="0" dirty="0">
                <a:cs typeface="Arial"/>
              </a:rPr>
              <a:t>A nemzetbiztonsági szolgálatoknak </a:t>
            </a:r>
            <a:r>
              <a:rPr lang="hu-HU" sz="2030" b="1" kern="0" dirty="0">
                <a:cs typeface="Arial"/>
              </a:rPr>
              <a:t>nem lehet hatósági intézkedési jogosultságuk</a:t>
            </a:r>
            <a:r>
              <a:rPr lang="hu-HU" sz="2030" kern="0" dirty="0">
                <a:cs typeface="Arial"/>
              </a:rPr>
              <a:t>;</a:t>
            </a:r>
          </a:p>
          <a:p>
            <a:pPr>
              <a:spcBef>
                <a:spcPts val="125"/>
              </a:spcBef>
              <a:buFont typeface="Wingdings" panose="05000000000000000000" pitchFamily="2" charset="2"/>
              <a:buChar char="Ø"/>
              <a:tabLst>
                <a:tab pos="355600" algn="l"/>
                <a:tab pos="356235" algn="l"/>
              </a:tabLst>
            </a:pPr>
            <a:r>
              <a:rPr lang="hu-HU" sz="2030" b="1" kern="0" dirty="0">
                <a:cs typeface="Arial"/>
              </a:rPr>
              <a:t>A túlcentralizált irányítási rendszer lebontása</a:t>
            </a:r>
            <a:r>
              <a:rPr lang="hu-HU" sz="2030" kern="0" dirty="0">
                <a:cs typeface="Arial"/>
              </a:rPr>
              <a:t>. A szolgálatokért, törvényes működésükért  politikai felelősséget viselő, </a:t>
            </a:r>
            <a:r>
              <a:rPr lang="hu-HU" sz="2030" b="1" kern="0" dirty="0">
                <a:cs typeface="Arial"/>
              </a:rPr>
              <a:t>tárca nélküli felügyelő miniszteri poszt </a:t>
            </a:r>
            <a:r>
              <a:rPr lang="hu-HU" sz="2030" kern="0" dirty="0">
                <a:cs typeface="Arial"/>
              </a:rPr>
              <a:t>létrehozása szigorú összeférhetetlenségi szabályok alapján;</a:t>
            </a:r>
          </a:p>
          <a:p>
            <a:pPr>
              <a:spcBef>
                <a:spcPts val="125"/>
              </a:spcBef>
              <a:buFont typeface="Wingdings" panose="05000000000000000000" pitchFamily="2" charset="2"/>
              <a:buChar char="Ø"/>
              <a:tabLst>
                <a:tab pos="355600" algn="l"/>
                <a:tab pos="356235" algn="l"/>
              </a:tabLst>
            </a:pPr>
            <a:r>
              <a:rPr lang="hu-HU" sz="2030" b="1" kern="0" dirty="0">
                <a:cs typeface="Arial"/>
              </a:rPr>
              <a:t>Szükséges szolgálatok</a:t>
            </a:r>
            <a:r>
              <a:rPr lang="hu-HU" sz="2030" kern="0" dirty="0">
                <a:cs typeface="Arial"/>
              </a:rPr>
              <a:t>: Információs Hivatal, Nemzetbiztonsági Hivatal, Nemzetbiztonsági Szakszolgálat; Átgondolandó a Katonai Nemzetbiztonsági Szolgálat helye, szerepe. A </a:t>
            </a:r>
            <a:r>
              <a:rPr lang="hu-HU" sz="2030" b="1" kern="0" dirty="0">
                <a:cs typeface="Arial"/>
              </a:rPr>
              <a:t>TEK, a NIK, a Szuverenitás-védelmi Hivatal megszüntetése</a:t>
            </a:r>
            <a:r>
              <a:rPr lang="hu-HU" sz="2030" kern="0" dirty="0">
                <a:cs typeface="Arial"/>
              </a:rPr>
              <a:t>.</a:t>
            </a:r>
          </a:p>
          <a:p>
            <a:pPr>
              <a:spcBef>
                <a:spcPts val="125"/>
              </a:spcBef>
              <a:buFont typeface="Wingdings" panose="05000000000000000000" pitchFamily="2" charset="2"/>
              <a:buChar char="Ø"/>
              <a:tabLst>
                <a:tab pos="355600" algn="l"/>
                <a:tab pos="356235" algn="l"/>
              </a:tabLst>
            </a:pPr>
            <a:r>
              <a:rPr lang="hu-HU" sz="2030" b="1" kern="0" dirty="0">
                <a:cs typeface="Arial"/>
              </a:rPr>
              <a:t>Ki kell zárni </a:t>
            </a:r>
            <a:r>
              <a:rPr lang="hu-HU" sz="2030" b="1" dirty="0"/>
              <a:t>a polgári lakossággal szembeni fegyveres és kényszerítő eszközök szolgálatok általi alkalmazását; </a:t>
            </a:r>
            <a:endParaRPr lang="hu-HU" sz="2030" kern="0" dirty="0">
              <a:cs typeface="Arial"/>
            </a:endParaRPr>
          </a:p>
          <a:p>
            <a:pPr marR="5715" algn="just">
              <a:spcBef>
                <a:spcPts val="225"/>
              </a:spcBef>
              <a:buFont typeface="Wingdings" panose="05000000000000000000" pitchFamily="2" charset="2"/>
              <a:buChar char="Ø"/>
              <a:tabLst>
                <a:tab pos="356235" algn="l"/>
              </a:tabLst>
            </a:pPr>
            <a:r>
              <a:rPr lang="hu-HU" sz="2030" b="1" kern="0" dirty="0">
                <a:cs typeface="Arial"/>
              </a:rPr>
              <a:t>A szövetséges partnerszolgálatokkal a bizalmi kapcsolat, az érdemi együttműködés helyreállítása;</a:t>
            </a:r>
            <a:endParaRPr lang="hu-HU" sz="2030" kern="0" dirty="0">
              <a:cs typeface="Arial"/>
            </a:endParaRPr>
          </a:p>
          <a:p>
            <a:pPr marR="5715" algn="just">
              <a:spcBef>
                <a:spcPts val="225"/>
              </a:spcBef>
              <a:buFont typeface="Wingdings" panose="05000000000000000000" pitchFamily="2" charset="2"/>
              <a:buChar char="Ø"/>
              <a:tabLst>
                <a:tab pos="356235" algn="l"/>
              </a:tabLst>
            </a:pPr>
            <a:r>
              <a:rPr lang="hu-HU" sz="2030" b="1" kern="0" dirty="0">
                <a:cs typeface="Arial"/>
              </a:rPr>
              <a:t>Az</a:t>
            </a:r>
            <a:r>
              <a:rPr lang="hu-HU" sz="2030" kern="0" dirty="0">
                <a:cs typeface="Arial"/>
              </a:rPr>
              <a:t> </a:t>
            </a:r>
            <a:r>
              <a:rPr lang="hu-HU" sz="2030" b="1" kern="0" dirty="0">
                <a:cs typeface="Arial"/>
              </a:rPr>
              <a:t>elhárítás megerősítése</a:t>
            </a:r>
            <a:r>
              <a:rPr lang="hu-HU" sz="2030" kern="0" dirty="0">
                <a:cs typeface="Arial"/>
              </a:rPr>
              <a:t>. Az orosz/kínai titkosszolgálati jelenlét visszaszorítása.</a:t>
            </a:r>
          </a:p>
        </p:txBody>
      </p:sp>
    </p:spTree>
    <p:extLst>
      <p:ext uri="{BB962C8B-B14F-4D97-AF65-F5344CB8AC3E}">
        <p14:creationId xmlns:p14="http://schemas.microsoft.com/office/powerpoint/2010/main" val="130804653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19521"/>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ea typeface="Calibri" panose="020F0502020204030204" pitchFamily="34" charset="0"/>
                <a:cs typeface="Calibri" panose="020F0502020204030204" pitchFamily="34" charset="0"/>
              </a:rPr>
              <a:t>11. Központi ellenőrző szervek (1)</a:t>
            </a:r>
            <a:endParaRPr sz="4400" b="1"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0" y="485446"/>
            <a:ext cx="12191999" cy="6372554"/>
          </a:xfrm>
          <a:prstGeom prst="rect">
            <a:avLst/>
          </a:prstGeom>
          <a:noFill/>
          <a:ln>
            <a:noFill/>
          </a:ln>
        </p:spPr>
        <p:txBody>
          <a:bodyPr spcFirstLastPara="1" wrap="square" lIns="121900" tIns="60933" rIns="121900" bIns="60933" anchor="t" anchorCtr="0">
            <a:noAutofit/>
          </a:bodyPr>
          <a:lstStyle/>
          <a:p>
            <a:pPr>
              <a:buFont typeface="Wingdings" panose="05000000000000000000" pitchFamily="2" charset="2"/>
              <a:buChar char="Ø"/>
            </a:pPr>
            <a:r>
              <a:rPr lang="hu-HU" sz="1980" b="1" dirty="0">
                <a:solidFill>
                  <a:schemeClr val="accent6">
                    <a:lumMod val="50000"/>
                  </a:schemeClr>
                </a:solidFill>
              </a:rPr>
              <a:t>Általános követelmény</a:t>
            </a:r>
            <a:r>
              <a:rPr lang="hu-HU" sz="1980" b="1" dirty="0"/>
              <a:t>ként</a:t>
            </a:r>
            <a:r>
              <a:rPr lang="hu-HU" sz="1980" b="1" dirty="0">
                <a:solidFill>
                  <a:schemeClr val="accent6">
                    <a:lumMod val="50000"/>
                  </a:schemeClr>
                </a:solidFill>
              </a:rPr>
              <a:t> </a:t>
            </a:r>
            <a:r>
              <a:rPr lang="hu-HU" sz="1980" b="1" dirty="0">
                <a:solidFill>
                  <a:prstClr val="black"/>
                </a:solidFill>
              </a:rPr>
              <a:t>fogalmazandó meg, hogy amennyiben törvény kizárja valamely közigazgatási szerv határozatával szembeni fellebbezést, a határozattal szemben előterjesztett érvényes bírósági kereset benyújtása a határozat végrehajtására nézve halasztó hatályú legyen. Kivételt képezne, ha az eljáró bíróság kivételesen a közérdek védelmében a határozat azonnali végrehajtását rendeli el;</a:t>
            </a:r>
            <a:endParaRPr lang="hu-HU" sz="1980" b="1" dirty="0"/>
          </a:p>
          <a:p>
            <a:pPr>
              <a:buFont typeface="Wingdings" panose="05000000000000000000" pitchFamily="2" charset="2"/>
              <a:buChar char="Ø"/>
            </a:pPr>
            <a:r>
              <a:rPr lang="hu-HU" sz="1980" b="1" dirty="0"/>
              <a:t>A </a:t>
            </a:r>
            <a:r>
              <a:rPr lang="hu-HU" sz="1980" b="1" dirty="0">
                <a:solidFill>
                  <a:schemeClr val="accent6">
                    <a:lumMod val="50000"/>
                  </a:schemeClr>
                </a:solidFill>
              </a:rPr>
              <a:t>Szuverenitásvédelmi Hivatal</a:t>
            </a:r>
            <a:r>
              <a:rPr lang="hu-HU" sz="1980" b="1" dirty="0"/>
              <a:t>t, mint az Alaptörvénnyel és az Európai Unió Alapjogi Chartájával összeegyeztethetetlen intézményt fel kell számolni. Ezt követően a Hivatal kezdeményezésére indult eljárások hivatalból megszüntetésre kerülnek;</a:t>
            </a:r>
          </a:p>
          <a:p>
            <a:pPr>
              <a:buFont typeface="Wingdings" panose="05000000000000000000" pitchFamily="2" charset="2"/>
              <a:buChar char="Ø"/>
            </a:pPr>
            <a:r>
              <a:rPr lang="hu-HU" sz="1980" b="1" dirty="0"/>
              <a:t>Az </a:t>
            </a:r>
            <a:r>
              <a:rPr lang="hu-HU" sz="1980" b="1" dirty="0">
                <a:solidFill>
                  <a:schemeClr val="accent6">
                    <a:lumMod val="50000"/>
                  </a:schemeClr>
                </a:solidFill>
              </a:rPr>
              <a:t>Integritás Hatóság (IH) </a:t>
            </a:r>
            <a:r>
              <a:rPr lang="hu-HU" sz="1980" b="1" dirty="0"/>
              <a:t>nem váltotta be a létrehozásához fűzött reményeket, indokolt ezért a megszüntetése, és helyébe egy korrupcióellenes független ügyészség felállítása. Ha Magyarország csatlakozik az Európai Ügyészséghez (EÜ), az EÜ veheti át az IH-</a:t>
            </a:r>
            <a:r>
              <a:rPr lang="hu-HU" sz="1980" b="1" dirty="0" err="1"/>
              <a:t>nak</a:t>
            </a:r>
            <a:r>
              <a:rPr lang="hu-HU" sz="1980" b="1" dirty="0"/>
              <a:t> az uniós támogatások felhasználásával összefüggő hatásköreit is;</a:t>
            </a:r>
          </a:p>
          <a:p>
            <a:pPr>
              <a:buFont typeface="Wingdings" panose="05000000000000000000" pitchFamily="2" charset="2"/>
              <a:buChar char="Ø"/>
            </a:pPr>
            <a:r>
              <a:rPr lang="hu-HU" sz="1980" b="1" dirty="0"/>
              <a:t>Az </a:t>
            </a:r>
            <a:r>
              <a:rPr lang="hu-HU" sz="1980" b="1" dirty="0">
                <a:solidFill>
                  <a:schemeClr val="accent6">
                    <a:lumMod val="50000"/>
                  </a:schemeClr>
                </a:solidFill>
              </a:rPr>
              <a:t>Állami Számvevőszék (ÁSZ) </a:t>
            </a:r>
            <a:r>
              <a:rPr lang="hu-HU" sz="1980" b="1" dirty="0"/>
              <a:t>a jövőben a civilszervezetek működését csak akkor és annyiban ellenőrizheti, ha ezek az egyesületek, alapítványok az államháztartás valamelyik alrendszeréből kapnak vagyoni juttatást, illetve támogatást. A pártok gazdálkodása törvényességének ellenőrzése körében az ÁSZ közigazgatási határozattal zárja le vizsgálatát, amellyel szemben az érintett politikai párt halasztó hatályú keresetet terjeszthetne elő a Kúriához. Az ÁSZ elnökének személyére az Országgyűlés illetékes bizottsága oly módon tegyen javaslatot, hogy az érvényes jelöléséhez a kormánypárti és az ellenzéki frakciók külön-külön megállapított többségi támogatására lenne szükség. Az ÁSZ elnöki posztjára aktív politikus vagy olyan személy, aki a jelölését megelőző 10 esztendőben politikai tisztséget töltött be, nem lenne jelölhető. Az ÁSZ elnökének visszahívására a jelölésre irányadó szabályokat kellene értelemszerű eltérésekkel alkalmazni;</a:t>
            </a:r>
          </a:p>
        </p:txBody>
      </p:sp>
    </p:spTree>
    <p:extLst>
      <p:ext uri="{BB962C8B-B14F-4D97-AF65-F5344CB8AC3E}">
        <p14:creationId xmlns:p14="http://schemas.microsoft.com/office/powerpoint/2010/main" val="943325326"/>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57517"/>
            <a:ext cx="11904133" cy="682709"/>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ea typeface="Calibri" panose="020F0502020204030204" pitchFamily="34" charset="0"/>
                <a:cs typeface="Calibri" panose="020F0502020204030204" pitchFamily="34" charset="0"/>
              </a:rPr>
              <a:t>11. Központi ellenőrző szervek (2)</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0" y="670649"/>
            <a:ext cx="12192000" cy="5938884"/>
          </a:xfrm>
          <a:prstGeom prst="rect">
            <a:avLst/>
          </a:prstGeom>
          <a:noFill/>
          <a:ln>
            <a:noFill/>
          </a:ln>
        </p:spPr>
        <p:txBody>
          <a:bodyPr spcFirstLastPara="1" wrap="square" lIns="121900" tIns="60933" rIns="121900" bIns="60933" anchor="t" anchorCtr="0">
            <a:noAutofit/>
          </a:bodyPr>
          <a:lstStyle/>
          <a:p>
            <a:pPr>
              <a:buFont typeface="Wingdings" panose="05000000000000000000" pitchFamily="2" charset="2"/>
              <a:buChar char="Ø"/>
            </a:pPr>
            <a:r>
              <a:rPr lang="hu-HU" sz="1920" b="1" dirty="0"/>
              <a:t>A </a:t>
            </a:r>
            <a:r>
              <a:rPr lang="hu-HU" sz="1920" b="1" dirty="0">
                <a:solidFill>
                  <a:schemeClr val="accent6">
                    <a:lumMod val="50000"/>
                  </a:schemeClr>
                </a:solidFill>
              </a:rPr>
              <a:t>Költségvetési Tanács (KT) </a:t>
            </a:r>
            <a:r>
              <a:rPr lang="hu-HU" sz="1920" b="1" dirty="0"/>
              <a:t>változatlanul véleményezné a központi költségvetésről szóló törvény terveztét, álláspontját az Országgyűlés plenáris ülésén a KT elnöke ismertetné. Megszűnne azonban a KT-</a:t>
            </a:r>
            <a:r>
              <a:rPr lang="hu-HU" sz="1920" b="1" dirty="0" err="1"/>
              <a:t>nek</a:t>
            </a:r>
            <a:r>
              <a:rPr lang="hu-HU" sz="1920" b="1" dirty="0"/>
              <a:t> a költségvetés elfogadásához jelenleg megkívánt előzetes hozzájárulás megadására vonatkozó hatásköre. Ez a kompetencia megengedhetetlen mértékben korlátozza a legfőbb közhatalmi szerv, az Országgyűlés hatáskörét, és pártpolitikai visszaélésekre ad lehetőséget.</a:t>
            </a:r>
            <a:endParaRPr lang="hu-HU" sz="1920" b="1" dirty="0">
              <a:solidFill>
                <a:prstClr val="black"/>
              </a:solidFill>
            </a:endParaRPr>
          </a:p>
          <a:p>
            <a:pPr lvl="0">
              <a:buFont typeface="Wingdings" panose="05000000000000000000" pitchFamily="2" charset="2"/>
              <a:buChar char="Ø"/>
            </a:pPr>
            <a:r>
              <a:rPr lang="hu-HU" sz="1920" b="1" dirty="0">
                <a:solidFill>
                  <a:prstClr val="black"/>
                </a:solidFill>
              </a:rPr>
              <a:t>A </a:t>
            </a:r>
            <a:r>
              <a:rPr lang="hu-HU" sz="1920" b="1" dirty="0">
                <a:solidFill>
                  <a:srgbClr val="F79646">
                    <a:lumMod val="50000"/>
                  </a:srgbClr>
                </a:solidFill>
              </a:rPr>
              <a:t>Nemzeti Média- és Hírközlési Hatóság </a:t>
            </a:r>
            <a:r>
              <a:rPr lang="hu-HU" sz="1920" b="1" dirty="0">
                <a:solidFill>
                  <a:prstClr val="black"/>
                </a:solidFill>
              </a:rPr>
              <a:t>ún. </a:t>
            </a:r>
            <a:r>
              <a:rPr lang="hu-HU" sz="1920" b="1" dirty="0">
                <a:solidFill>
                  <a:srgbClr val="F79646">
                    <a:lumMod val="50000"/>
                  </a:srgbClr>
                </a:solidFill>
              </a:rPr>
              <a:t>Médiatanács</a:t>
            </a:r>
            <a:r>
              <a:rPr lang="hu-HU" sz="1920" b="1" dirty="0">
                <a:solidFill>
                  <a:prstClr val="black"/>
                </a:solidFill>
              </a:rPr>
              <a:t>át (Médiatanács) meg kell szüntetni. A sajtószabadság érvényesülésének „ellenőrzése és biztosítása” nem igényli a </a:t>
            </a:r>
            <a:r>
              <a:rPr lang="hu-HU" sz="1920" b="1" dirty="0" err="1">
                <a:solidFill>
                  <a:prstClr val="black"/>
                </a:solidFill>
              </a:rPr>
              <a:t>Mádiatanács</a:t>
            </a:r>
            <a:r>
              <a:rPr lang="hu-HU" sz="1920" b="1" dirty="0">
                <a:solidFill>
                  <a:prstClr val="black"/>
                </a:solidFill>
              </a:rPr>
              <a:t> fenntartását, a testület az elmúlt másfél évtizedben inkább veszélyeztette, mintsem védte a sajtószabadságot. A polgári jog, a szabálysértési jog, valamint kivételesen a büntető anyagi szabályozás megfelelő garanciát jelent az egyén vagy valamely közösség személyiségi jogai megsértése esetén a sérelem orvoslására.</a:t>
            </a:r>
          </a:p>
          <a:p>
            <a:pPr lvl="0">
              <a:buFont typeface="Wingdings" panose="05000000000000000000" pitchFamily="2" charset="2"/>
              <a:buChar char="Ø"/>
            </a:pPr>
            <a:r>
              <a:rPr lang="hu-HU" sz="1920" b="1" dirty="0">
                <a:solidFill>
                  <a:prstClr val="black"/>
                </a:solidFill>
              </a:rPr>
              <a:t>El kell hagyni a </a:t>
            </a:r>
            <a:r>
              <a:rPr lang="hu-HU" sz="1920" b="1" dirty="0">
                <a:solidFill>
                  <a:srgbClr val="F79646">
                    <a:lumMod val="50000"/>
                  </a:srgbClr>
                </a:solidFill>
              </a:rPr>
              <a:t>Gazdasági Versenyhivatalra (GVH) </a:t>
            </a:r>
            <a:r>
              <a:rPr lang="hu-HU" sz="1920" b="1" dirty="0">
                <a:solidFill>
                  <a:prstClr val="black"/>
                </a:solidFill>
              </a:rPr>
              <a:t>irányadó törvényi szabályozásból a Kormány arra való feljogosítását, hogy az általa „nemzetstratégiai jelentőségűnek” minősített vállalati összefonódásokat kivonhassa a GVH-nak a vállalati összefonódásokat (fúziókat) vizsgáló hatásköre alól. A hatályos szabályozás tág teret ad a politikai korrupciónak.</a:t>
            </a:r>
          </a:p>
          <a:p>
            <a:pPr lvl="0">
              <a:buFont typeface="Wingdings" panose="05000000000000000000" pitchFamily="2" charset="2"/>
              <a:buChar char="Ø"/>
            </a:pPr>
            <a:r>
              <a:rPr lang="hu-HU" sz="1920" b="1" dirty="0">
                <a:solidFill>
                  <a:prstClr val="black"/>
                </a:solidFill>
              </a:rPr>
              <a:t>A központi közigazgatás „szakmai szintje fölé” szervezett, a centralizált politikai korrupciót megtestesítő </a:t>
            </a:r>
            <a:r>
              <a:rPr lang="hu-HU" sz="1920" b="1" dirty="0">
                <a:solidFill>
                  <a:schemeClr val="accent6">
                    <a:lumMod val="50000"/>
                  </a:schemeClr>
                </a:solidFill>
              </a:rPr>
              <a:t>Szabályozott Tevékenységek Felügyeleti Hatóság</a:t>
            </a:r>
            <a:r>
              <a:rPr lang="hu-HU" sz="1920" b="1" dirty="0">
                <a:solidFill>
                  <a:prstClr val="black"/>
                </a:solidFill>
              </a:rPr>
              <a:t>ot fel kell számolni. Nincs észszerű indoka annak, hogy a koncessziós pályázatok kiírásáról és a koncessziós szerződések megkötéséről ugyanaz a hatóság döntsön, mint például a bírósági végrehajtók hatósági ügyeiben.</a:t>
            </a:r>
          </a:p>
          <a:p>
            <a:pPr lvl="0">
              <a:buFont typeface="Wingdings" panose="05000000000000000000" pitchFamily="2" charset="2"/>
              <a:buChar char="Ø"/>
            </a:pPr>
            <a:r>
              <a:rPr lang="hu-HU" sz="1920" b="1" dirty="0">
                <a:solidFill>
                  <a:prstClr val="black"/>
                </a:solidFill>
              </a:rPr>
              <a:t>Helyre kell állítani az </a:t>
            </a:r>
            <a:r>
              <a:rPr lang="hu-HU" sz="1920" b="1" dirty="0">
                <a:solidFill>
                  <a:schemeClr val="accent6">
                    <a:lumMod val="50000"/>
                  </a:schemeClr>
                </a:solidFill>
              </a:rPr>
              <a:t>Egyenlő Bánásmód Hatóságot</a:t>
            </a:r>
            <a:r>
              <a:rPr lang="hu-HU" sz="1920" b="1" dirty="0">
                <a:solidFill>
                  <a:prstClr val="black"/>
                </a:solidFill>
              </a:rPr>
              <a:t>, mint a hátrányos megkülönböztetéssel szembeni állami fellépés fontos intézményét.</a:t>
            </a:r>
          </a:p>
          <a:p>
            <a:pPr marL="0" indent="0">
              <a:lnSpc>
                <a:spcPct val="110000"/>
              </a:lnSpc>
              <a:spcBef>
                <a:spcPts val="0"/>
              </a:spcBef>
              <a:buClr>
                <a:srgbClr val="4D7C8B"/>
              </a:buClr>
              <a:buSzPts val="2400"/>
              <a:buNone/>
            </a:pPr>
            <a:endParaRPr dirty="0"/>
          </a:p>
        </p:txBody>
      </p:sp>
    </p:spTree>
    <p:extLst>
      <p:ext uri="{BB962C8B-B14F-4D97-AF65-F5344CB8AC3E}">
        <p14:creationId xmlns:p14="http://schemas.microsoft.com/office/powerpoint/2010/main" val="1256023010"/>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13923"/>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ea typeface="Calibri" panose="020F0502020204030204" pitchFamily="34" charset="0"/>
                <a:cs typeface="Calibri" panose="020F0502020204030204" pitchFamily="34" charset="0"/>
              </a:rPr>
              <a:t>12. Önkormányzatok</a:t>
            </a:r>
            <a:endParaRPr sz="4400" b="1"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0" y="455601"/>
            <a:ext cx="12191999" cy="5928252"/>
          </a:xfrm>
          <a:prstGeom prst="rect">
            <a:avLst/>
          </a:prstGeom>
          <a:noFill/>
          <a:ln>
            <a:noFill/>
          </a:ln>
        </p:spPr>
        <p:txBody>
          <a:bodyPr spcFirstLastPara="1" wrap="square" lIns="121900" tIns="60933" rIns="121900" bIns="60933" anchor="t" anchorCtr="0">
            <a:noAutofit/>
          </a:bodyPr>
          <a:lstStyle/>
          <a:p>
            <a:pPr>
              <a:buFont typeface="Wingdings" panose="05000000000000000000" pitchFamily="2" charset="2"/>
              <a:buChar char="Ø"/>
            </a:pPr>
            <a:r>
              <a:rPr lang="hu-HU" sz="2000" dirty="0"/>
              <a:t>Az Európai Önkormányzati Charta szellemében a decentralizált hatalomgyakorlás feltételeként a helyi önkormányzati rendszernek </a:t>
            </a:r>
            <a:r>
              <a:rPr lang="hu-HU" sz="2000" b="1" dirty="0"/>
              <a:t>vissza kell adni közhatalmi, közszolgáltatási és politikai szerepét</a:t>
            </a:r>
            <a:r>
              <a:rPr lang="hu-HU" sz="2000" dirty="0"/>
              <a:t>;</a:t>
            </a:r>
          </a:p>
          <a:p>
            <a:pPr>
              <a:buFont typeface="Wingdings" panose="05000000000000000000" pitchFamily="2" charset="2"/>
              <a:buChar char="Ø"/>
            </a:pPr>
            <a:r>
              <a:rPr lang="hu-HU" sz="2000" b="1" dirty="0"/>
              <a:t>Alkotmányos szinten garantálni kell a helyi társadalom önkormányzáshoz való jogát</a:t>
            </a:r>
            <a:r>
              <a:rPr lang="hu-HU" sz="2000" dirty="0"/>
              <a:t>;</a:t>
            </a:r>
          </a:p>
          <a:p>
            <a:pPr>
              <a:buFont typeface="Wingdings" panose="05000000000000000000" pitchFamily="2" charset="2"/>
              <a:buChar char="Ø"/>
            </a:pPr>
            <a:r>
              <a:rPr lang="hu-HU" sz="2000" b="1" dirty="0"/>
              <a:t>A helyi közszolgáltatásokat </a:t>
            </a:r>
            <a:r>
              <a:rPr lang="hu-HU" sz="2000" dirty="0"/>
              <a:t>(közoktatás, egészségügy, szociális gondoskodás, művelődés, műszaki infrastruktúra, környezetvédelem) a jelenleginél lényegesen nagyobb körben </a:t>
            </a:r>
            <a:r>
              <a:rPr lang="hu-HU" sz="2000" b="1" dirty="0"/>
              <a:t>az önkormányzatok elsődleges hatáskörébe kell adni;</a:t>
            </a:r>
          </a:p>
          <a:p>
            <a:pPr>
              <a:buFont typeface="Wingdings" panose="05000000000000000000" pitchFamily="2" charset="2"/>
              <a:buChar char="Ø"/>
            </a:pPr>
            <a:r>
              <a:rPr lang="hu-HU" sz="2000" b="1" dirty="0"/>
              <a:t>A helyi önkormányzatok ingatlangazdálkodással és –fejlesztéssel kapcsolatos jogainak helyreállítása, </a:t>
            </a:r>
            <a:r>
              <a:rPr lang="hu-HU" sz="2000" dirty="0"/>
              <a:t>a nemzetstratégiai érdekre való hivatkozás radikális szűkítése, és az ilyen kormányzati döntések elleni jogorvoslati lehetőségek megteremtése.</a:t>
            </a:r>
            <a:endParaRPr lang="hu-HU" sz="2000" b="1" dirty="0"/>
          </a:p>
          <a:p>
            <a:pPr>
              <a:buFont typeface="Wingdings" panose="05000000000000000000" pitchFamily="2" charset="2"/>
              <a:buChar char="Ø"/>
            </a:pPr>
            <a:r>
              <a:rPr lang="hu-HU" sz="2000" dirty="0"/>
              <a:t>A helyi önkormányzatok feletti </a:t>
            </a:r>
            <a:r>
              <a:rPr lang="hu-HU" sz="2000" b="1" dirty="0"/>
              <a:t>törvényességi ellenőrzést nem szabad politikai nyomásgyakorlásra, a helyi mozgástér indokolatlan szűkítésére használni,</a:t>
            </a:r>
            <a:r>
              <a:rPr lang="hu-HU" sz="2000" dirty="0"/>
              <a:t> az önkormányzati önállósággal nem fér össze a gyámkodó, indokolatlanul szigorú pénzügyi felügyelet;</a:t>
            </a:r>
          </a:p>
          <a:p>
            <a:pPr>
              <a:buFont typeface="Wingdings" panose="05000000000000000000" pitchFamily="2" charset="2"/>
              <a:buChar char="Ø"/>
            </a:pPr>
            <a:r>
              <a:rPr lang="hu-HU" sz="2000" dirty="0"/>
              <a:t>Az </a:t>
            </a:r>
            <a:r>
              <a:rPr lang="hu-HU" sz="2000" b="1" dirty="0"/>
              <a:t>önkormányzatok pénzügyi finanszírozását </a:t>
            </a:r>
            <a:r>
              <a:rPr lang="hu-HU" sz="2000" dirty="0"/>
              <a:t>átlátható, méltányos, a </a:t>
            </a:r>
            <a:r>
              <a:rPr lang="hu-HU" sz="2000" b="1" dirty="0"/>
              <a:t>helyi bevételi érdekeltséget is biztosító </a:t>
            </a:r>
            <a:r>
              <a:rPr lang="hu-HU" sz="2000" dirty="0"/>
              <a:t>új modellre van szükség</a:t>
            </a:r>
            <a:r>
              <a:rPr lang="hu-HU" sz="2000" b="1" dirty="0"/>
              <a:t>, megakadályozva a diszkriminációt, az indokolatlan forrásmegvonásokat</a:t>
            </a:r>
            <a:r>
              <a:rPr lang="hu-HU" sz="2000" dirty="0"/>
              <a:t>;</a:t>
            </a:r>
          </a:p>
          <a:p>
            <a:pPr>
              <a:buFont typeface="Wingdings" panose="05000000000000000000" pitchFamily="2" charset="2"/>
              <a:buChar char="Ø"/>
            </a:pPr>
            <a:r>
              <a:rPr lang="hu-HU" sz="2000" dirty="0"/>
              <a:t>Az </a:t>
            </a:r>
            <a:r>
              <a:rPr lang="hu-HU" sz="2000" b="1" dirty="0"/>
              <a:t>önkormányzati érdekképviseletekkel érdemi párbeszéd</a:t>
            </a:r>
            <a:r>
              <a:rPr lang="hu-HU" sz="2000" dirty="0"/>
              <a:t>re alkalmas intézményi kereteket kell megalkotni;</a:t>
            </a:r>
          </a:p>
          <a:p>
            <a:pPr>
              <a:buFont typeface="Wingdings" panose="05000000000000000000" pitchFamily="2" charset="2"/>
              <a:buChar char="Ø"/>
            </a:pPr>
            <a:r>
              <a:rPr lang="hu-HU" sz="2000" dirty="0"/>
              <a:t>Az önkormányzatok </a:t>
            </a:r>
            <a:r>
              <a:rPr lang="hu-HU" sz="2000" b="1" dirty="0"/>
              <a:t>földrajzi mérete, határa, társulási rendszere, a középszintű önkormányzás modellje az önkormányzatokkal közösen kialakított  szakmai és társadalmi szempontokat kövessen</a:t>
            </a:r>
            <a:r>
              <a:rPr lang="hu-HU" sz="2000" dirty="0"/>
              <a:t>;</a:t>
            </a:r>
          </a:p>
          <a:p>
            <a:pPr>
              <a:buFont typeface="Wingdings" panose="05000000000000000000" pitchFamily="2" charset="2"/>
              <a:buChar char="Ø"/>
            </a:pPr>
            <a:r>
              <a:rPr lang="hu-HU" sz="2000" b="1" dirty="0"/>
              <a:t>A fejlesztéspolitikának nem a klientúrák fenntartását</a:t>
            </a:r>
            <a:r>
              <a:rPr lang="hu-HU" sz="2000" dirty="0"/>
              <a:t>, nem a város és vidéke szembefordítását, hanem a különbségek csökkentését, a helyi erőforrások mobilizálását </a:t>
            </a:r>
            <a:r>
              <a:rPr lang="hu-HU" sz="2000" b="1" dirty="0"/>
              <a:t>kell szolgálnia</a:t>
            </a:r>
            <a:r>
              <a:rPr lang="hu-HU" sz="2000" dirty="0"/>
              <a:t>.</a:t>
            </a:r>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p:txBody>
      </p:sp>
    </p:spTree>
    <p:extLst>
      <p:ext uri="{BB962C8B-B14F-4D97-AF65-F5344CB8AC3E}">
        <p14:creationId xmlns:p14="http://schemas.microsoft.com/office/powerpoint/2010/main" val="333817810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36417"/>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rPr>
              <a:t>13. Információszabadság</a:t>
            </a:r>
            <a:endParaRPr sz="4400"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143933" y="437458"/>
            <a:ext cx="11904133" cy="6420541"/>
          </a:xfrm>
          <a:prstGeom prst="rect">
            <a:avLst/>
          </a:prstGeom>
          <a:noFill/>
          <a:ln>
            <a:noFill/>
          </a:ln>
        </p:spPr>
        <p:txBody>
          <a:bodyPr spcFirstLastPara="1" wrap="square" lIns="121900" tIns="60933" rIns="121900" bIns="60933" anchor="t" anchorCtr="0">
            <a:noAutofit/>
          </a:bodyPr>
          <a:lstStyle/>
          <a:p>
            <a:pPr>
              <a:buFont typeface="Wingdings" panose="05000000000000000000" pitchFamily="2" charset="2"/>
              <a:buChar char="Ø"/>
            </a:pPr>
            <a:r>
              <a:rPr lang="hu-HU" sz="2000" b="1" dirty="0"/>
              <a:t>A közvagyon, az uniós és hazai közpénzek, és az állami vagyonok </a:t>
            </a:r>
            <a:r>
              <a:rPr lang="hu-HU" sz="2000" b="1" dirty="0" err="1"/>
              <a:t>magánosításával</a:t>
            </a:r>
            <a:r>
              <a:rPr lang="hu-HU" sz="2000" b="1" dirty="0"/>
              <a:t>, működtetésével kapcsolatos adatok teljes nyilvánossága, ideértve az államháztartásból, az uniós forrásokból származó támogatások odaítélésével kapcsolatos adatokat; </a:t>
            </a:r>
          </a:p>
          <a:p>
            <a:pPr>
              <a:buFont typeface="Wingdings" panose="05000000000000000000" pitchFamily="2" charset="2"/>
              <a:buChar char="Ø"/>
            </a:pPr>
            <a:r>
              <a:rPr lang="hu-HU" sz="2000" b="1" dirty="0"/>
              <a:t>Az üzleti titokra hivatkozás lehetőségének kizárása a közpénzek felhasználásának körében;</a:t>
            </a:r>
          </a:p>
          <a:p>
            <a:pPr>
              <a:buFont typeface="Wingdings" panose="05000000000000000000" pitchFamily="2" charset="2"/>
              <a:buChar char="Ø"/>
            </a:pPr>
            <a:r>
              <a:rPr lang="hu-HU" sz="2000" b="1" dirty="0"/>
              <a:t>Az állam, a helyi önkormányzat, költségvetési szerv vagy közalapítvány többségi befolyása alatt álló gazdasági társaságok  mint közfeladatot ellátó szervek átláthatóságának biztosítása;</a:t>
            </a:r>
          </a:p>
          <a:p>
            <a:pPr>
              <a:buFont typeface="Wingdings" panose="05000000000000000000" pitchFamily="2" charset="2"/>
              <a:buChar char="Ø"/>
            </a:pPr>
            <a:r>
              <a:rPr lang="hu-HU" sz="2000" b="1" dirty="0"/>
              <a:t>Az elmúlt 20 évben vezető köztisztséget betöltők és családtagjaik vagyonosodására vonatkozó adatok nyilvánosságának megteremtése; éves adóbevallásuk kötelező közzétételének előírása;</a:t>
            </a:r>
          </a:p>
          <a:p>
            <a:pPr>
              <a:buFont typeface="Wingdings" panose="05000000000000000000" pitchFamily="2" charset="2"/>
              <a:buChar char="Ø"/>
            </a:pPr>
            <a:r>
              <a:rPr lang="hu-HU" sz="2000" b="1" dirty="0"/>
              <a:t>Az állami vagy önkormányzati tulajdonban álló gazdasági társaság vezetőinek foglalkoztatásával és javadalmazásával összefüggő adatok kötelező közzététele;</a:t>
            </a:r>
          </a:p>
          <a:p>
            <a:pPr>
              <a:buFont typeface="Wingdings" panose="05000000000000000000" pitchFamily="2" charset="2"/>
              <a:buChar char="Ø"/>
            </a:pPr>
            <a:r>
              <a:rPr lang="hu-HU" sz="2000" b="1" dirty="0"/>
              <a:t>A NAIH tényleges függetlenségének megteremtése, hatósági és bírságolási jogkörrel való felruházása információszabadságot érintő ügyekben, ideértve az elektronikus közzétételi kötelezettségek elmulasztását is; a NAIH-határozatok kötelező közzététele; </a:t>
            </a:r>
          </a:p>
          <a:p>
            <a:pPr>
              <a:buFont typeface="Wingdings" panose="05000000000000000000" pitchFamily="2" charset="2"/>
              <a:buChar char="Ø"/>
            </a:pPr>
            <a:r>
              <a:rPr lang="hu-HU" sz="2000" b="1" dirty="0"/>
              <a:t>A közérdekű adatokhoz való hozzáférés jelenlegi </a:t>
            </a:r>
            <a:r>
              <a:rPr lang="hu-HU" sz="2000" b="1" dirty="0" err="1"/>
              <a:t>korlátainak</a:t>
            </a:r>
            <a:r>
              <a:rPr lang="hu-HU" sz="2000" b="1" dirty="0"/>
              <a:t> felszámolása: az adatközlés határidejének visszaállítása 15 napra, a „visszaélésszerű adatigénylés” –  mint megtagadási indok megszüntetése;</a:t>
            </a:r>
          </a:p>
          <a:p>
            <a:pPr>
              <a:buFont typeface="Wingdings" panose="05000000000000000000" pitchFamily="2" charset="2"/>
              <a:buChar char="Ø"/>
            </a:pPr>
            <a:r>
              <a:rPr lang="hu-HU" sz="2000" b="1" dirty="0"/>
              <a:t>A közérdekű adatok nyilvánosságának önkényes korlátozását lehetővé tevő titokminősítési szabályok felülvizsgálata, az indoklással ellátott titokminősítések teljeskörű bírósági felülvizsgálatának biztosítása.</a:t>
            </a:r>
          </a:p>
          <a:p>
            <a:pPr>
              <a:buFont typeface="Wingdings" panose="05000000000000000000" pitchFamily="2" charset="2"/>
              <a:buChar char="Ø"/>
            </a:pPr>
            <a:r>
              <a:rPr lang="hu-HU" sz="2000" b="1" dirty="0"/>
              <a:t> A közérdekű adatok automatikus közzétételét előíró szabályok felülvizsgálata; a hozzáférés egyszerűsítése; a közzétételi kötelezettség elmulasztásának szankcionálása.</a:t>
            </a:r>
          </a:p>
          <a:p>
            <a:pPr>
              <a:buFont typeface="Wingdings" panose="05000000000000000000" pitchFamily="2" charset="2"/>
              <a:buChar char="Ø"/>
            </a:pPr>
            <a:endParaRPr lang="hu-HU" sz="2000" b="1" dirty="0"/>
          </a:p>
        </p:txBody>
      </p:sp>
    </p:spTree>
    <p:extLst>
      <p:ext uri="{BB962C8B-B14F-4D97-AF65-F5344CB8AC3E}">
        <p14:creationId xmlns:p14="http://schemas.microsoft.com/office/powerpoint/2010/main" val="133904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84051"/>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ea typeface="Calibri" panose="020F0502020204030204" pitchFamily="34" charset="0"/>
                <a:cs typeface="Calibri" panose="020F0502020204030204" pitchFamily="34" charset="0"/>
              </a:rPr>
              <a:t>14. Véleményszabadság</a:t>
            </a:r>
            <a:endParaRPr sz="4400" b="1"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143934" y="747271"/>
            <a:ext cx="11300206" cy="5664415"/>
          </a:xfrm>
          <a:prstGeom prst="rect">
            <a:avLst/>
          </a:prstGeom>
          <a:noFill/>
          <a:ln>
            <a:noFill/>
          </a:ln>
        </p:spPr>
        <p:txBody>
          <a:bodyPr spcFirstLastPara="1" wrap="square" lIns="121900" tIns="60933" rIns="121900" bIns="60933" anchor="t" anchorCtr="0">
            <a:noAutofit/>
          </a:bodyPr>
          <a:lstStyle/>
          <a:p>
            <a:pPr>
              <a:buFont typeface="Wingdings" panose="05000000000000000000" pitchFamily="2" charset="2"/>
              <a:buChar char="Ø"/>
            </a:pPr>
            <a:r>
              <a:rPr lang="hu-HU" sz="2200" b="1" dirty="0"/>
              <a:t>A parlamenti nyilvánosság helyreállítása, az ellenzéki véleménynyilvánítás minden formájának szabadsága, a parlamenti tudósítás szabadságának helyreállítása;</a:t>
            </a:r>
          </a:p>
          <a:p>
            <a:pPr>
              <a:buFont typeface="Wingdings" panose="05000000000000000000" pitchFamily="2" charset="2"/>
              <a:buChar char="Ø"/>
            </a:pPr>
            <a:r>
              <a:rPr lang="hu-HU" sz="2200" b="1" dirty="0"/>
              <a:t>A közérdekű adatok szabadságának biztosítása a gyakorlatban is, az adatigénylések szisztematikus alaptalan visszautasításának szankcionálása;</a:t>
            </a:r>
          </a:p>
          <a:p>
            <a:pPr>
              <a:buFont typeface="Wingdings" panose="05000000000000000000" pitchFamily="2" charset="2"/>
              <a:buChar char="Ø"/>
            </a:pPr>
            <a:r>
              <a:rPr lang="hu-HU" sz="2200" b="1" dirty="0"/>
              <a:t>A gyűlöletkeltő, megfélemlítő állami propaganda azonnali leállítása;</a:t>
            </a:r>
          </a:p>
          <a:p>
            <a:pPr>
              <a:buFont typeface="Wingdings" panose="05000000000000000000" pitchFamily="2" charset="2"/>
              <a:buChar char="Ø"/>
            </a:pPr>
            <a:r>
              <a:rPr lang="hu-HU" sz="2200" b="1" dirty="0"/>
              <a:t>A véleményszabadságot korlátozó jogszabályok (pl. rémhírterjesztés, internetes agresszió, stb.) felülvizsgálata, a véleményszabadság alkotmányos mércéinek visszaállítása a 2010 előtti alkotmánybírósági gyakorlathoz, illetve a nemzetközi emberi jogi standardokhoz;</a:t>
            </a:r>
          </a:p>
          <a:p>
            <a:pPr>
              <a:buFont typeface="Wingdings" panose="05000000000000000000" pitchFamily="2" charset="2"/>
              <a:buChar char="Ø"/>
            </a:pPr>
            <a:r>
              <a:rPr lang="hu-HU" sz="2200" b="1" dirty="0"/>
              <a:t>A homofób törvény és a gyülekezési szabadságot korlátozó szabályozás azonnali hatályon kívül helyezése;</a:t>
            </a:r>
          </a:p>
          <a:p>
            <a:pPr>
              <a:buFont typeface="Wingdings" panose="05000000000000000000" pitchFamily="2" charset="2"/>
              <a:buChar char="Ø"/>
            </a:pPr>
            <a:r>
              <a:rPr lang="hu-HU" sz="2200" b="1" dirty="0"/>
              <a:t>A civil szervezetek zavartalan működésének helyreállítása, az állam és a civil társadalom közötti párbeszéd felélesztése;</a:t>
            </a:r>
          </a:p>
          <a:p>
            <a:pPr>
              <a:buFont typeface="Wingdings" panose="05000000000000000000" pitchFamily="2" charset="2"/>
              <a:buChar char="Ø"/>
            </a:pPr>
            <a:r>
              <a:rPr lang="hu-HU" sz="2200" b="1" dirty="0"/>
              <a:t>Az oktatási, kulturális, egészségügyi és egyéb szakmai szervezetek egyenrangú autonómiájának biztosítása, átlátható és megkülönböztetésmentes személyi és finanszírozási döntések, a felelős vezetők szakmai véleménynyilvánításának garantálása.</a:t>
            </a:r>
          </a:p>
        </p:txBody>
      </p:sp>
    </p:spTree>
    <p:extLst>
      <p:ext uri="{BB962C8B-B14F-4D97-AF65-F5344CB8AC3E}">
        <p14:creationId xmlns:p14="http://schemas.microsoft.com/office/powerpoint/2010/main" val="237797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3934" y="256997"/>
            <a:ext cx="11904133" cy="1700808"/>
          </a:xfrm>
        </p:spPr>
        <p:txBody>
          <a:bodyPr>
            <a:noAutofit/>
          </a:bodyPr>
          <a:lstStyle/>
          <a:p>
            <a:r>
              <a:rPr lang="hu-HU" sz="4800" dirty="0">
                <a:solidFill>
                  <a:schemeClr val="accent6">
                    <a:lumMod val="50000"/>
                  </a:schemeClr>
                </a:solidFill>
                <a:latin typeface="Calibri" panose="020F0502020204030204" pitchFamily="34" charset="0"/>
                <a:ea typeface="Open Sans" panose="020B0606030504020204" pitchFamily="34" charset="0"/>
                <a:cs typeface="Calibri" panose="020F0502020204030204" pitchFamily="34" charset="0"/>
              </a:rPr>
              <a:t>A rendszerváltás programja: </a:t>
            </a:r>
            <a:br>
              <a:rPr lang="hu-HU" sz="4800" dirty="0">
                <a:solidFill>
                  <a:schemeClr val="accent6">
                    <a:lumMod val="50000"/>
                  </a:schemeClr>
                </a:solidFill>
                <a:latin typeface="Calibri" panose="020F0502020204030204" pitchFamily="34" charset="0"/>
                <a:ea typeface="Open Sans" panose="020B0606030504020204" pitchFamily="34" charset="0"/>
                <a:cs typeface="Calibri" panose="020F0502020204030204" pitchFamily="34" charset="0"/>
              </a:rPr>
            </a:br>
            <a:r>
              <a:rPr lang="hu-HU" sz="4800" dirty="0">
                <a:solidFill>
                  <a:schemeClr val="accent6">
                    <a:lumMod val="50000"/>
                  </a:schemeClr>
                </a:solidFill>
                <a:latin typeface="Calibri" panose="020F0502020204030204" pitchFamily="34" charset="0"/>
                <a:ea typeface="Open Sans" panose="020B0606030504020204" pitchFamily="34" charset="0"/>
                <a:cs typeface="Calibri" panose="020F0502020204030204" pitchFamily="34" charset="0"/>
              </a:rPr>
              <a:t>három pillér + szakpolitikai programok</a:t>
            </a:r>
          </a:p>
        </p:txBody>
      </p:sp>
      <p:sp>
        <p:nvSpPr>
          <p:cNvPr id="3" name="Tartalom helye 2"/>
          <p:cNvSpPr>
            <a:spLocks noGrp="1"/>
          </p:cNvSpPr>
          <p:nvPr>
            <p:ph idx="1"/>
          </p:nvPr>
        </p:nvSpPr>
        <p:spPr>
          <a:xfrm>
            <a:off x="1145309" y="2500495"/>
            <a:ext cx="10422275" cy="3669404"/>
          </a:xfrm>
        </p:spPr>
        <p:txBody>
          <a:bodyPr>
            <a:noAutofit/>
          </a:bodyPr>
          <a:lstStyle/>
          <a:p>
            <a:pPr>
              <a:spcBef>
                <a:spcPts val="0"/>
              </a:spcBef>
              <a:spcAft>
                <a:spcPts val="1333"/>
              </a:spcAft>
              <a:buClr>
                <a:srgbClr val="4D7C84"/>
              </a:buClr>
              <a:buFont typeface="Wingdings" pitchFamily="2" charset="2"/>
              <a:buChar char="Ø"/>
            </a:pPr>
            <a:r>
              <a:rPr lang="hu-HU" sz="3600" b="1" dirty="0"/>
              <a:t>I.   A jogállam helyreállítása</a:t>
            </a:r>
          </a:p>
          <a:p>
            <a:pPr>
              <a:spcBef>
                <a:spcPts val="0"/>
              </a:spcBef>
              <a:spcAft>
                <a:spcPts val="1333"/>
              </a:spcAft>
              <a:buClr>
                <a:srgbClr val="4D7C84"/>
              </a:buClr>
              <a:buFont typeface="Wingdings" pitchFamily="2" charset="2"/>
              <a:buChar char="Ø"/>
            </a:pPr>
            <a:r>
              <a:rPr lang="hu-HU" sz="3600" b="1" dirty="0"/>
              <a:t>II.  Az állami bűnszervezet felszámolása</a:t>
            </a:r>
          </a:p>
          <a:p>
            <a:pPr>
              <a:spcBef>
                <a:spcPts val="0"/>
              </a:spcBef>
              <a:buClr>
                <a:srgbClr val="4D7C84"/>
              </a:buClr>
              <a:buFont typeface="Wingdings" pitchFamily="2" charset="2"/>
              <a:buChar char="Ø"/>
            </a:pPr>
            <a:r>
              <a:rPr lang="hu-HU" sz="3600" b="1" dirty="0"/>
              <a:t>III. A nemzeti szuverenitás helyreállítása:</a:t>
            </a:r>
          </a:p>
          <a:p>
            <a:pPr marL="0" indent="0">
              <a:spcBef>
                <a:spcPts val="0"/>
              </a:spcBef>
              <a:buClr>
                <a:srgbClr val="4D7C84"/>
              </a:buClr>
              <a:buNone/>
            </a:pPr>
            <a:r>
              <a:rPr lang="hu-HU" sz="3600" b="1" dirty="0"/>
              <a:t>          az orosz,  kínai csatlós pozíció megszűntetése</a:t>
            </a:r>
          </a:p>
          <a:p>
            <a:pPr marL="0" indent="0">
              <a:spcBef>
                <a:spcPts val="0"/>
              </a:spcBef>
              <a:buClr>
                <a:srgbClr val="4D7C84"/>
              </a:buClr>
              <a:buNone/>
            </a:pPr>
            <a:endParaRPr lang="hu-HU" sz="3600" b="1" dirty="0"/>
          </a:p>
          <a:p>
            <a:pPr>
              <a:spcBef>
                <a:spcPts val="0"/>
              </a:spcBef>
              <a:spcAft>
                <a:spcPts val="1333"/>
              </a:spcAft>
              <a:buClr>
                <a:srgbClr val="4D7C84"/>
              </a:buClr>
              <a:buFont typeface="Wingdings" pitchFamily="2" charset="2"/>
              <a:buChar char="Ø"/>
            </a:pPr>
            <a:r>
              <a:rPr lang="hu-HU" sz="3600" b="1" dirty="0"/>
              <a:t> +  Szakpolitikai programok</a:t>
            </a:r>
            <a:endParaRPr lang="en-US" sz="3600" b="1" dirty="0"/>
          </a:p>
        </p:txBody>
      </p:sp>
    </p:spTree>
    <p:extLst>
      <p:ext uri="{BB962C8B-B14F-4D97-AF65-F5344CB8AC3E}">
        <p14:creationId xmlns:p14="http://schemas.microsoft.com/office/powerpoint/2010/main" val="54834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50720"/>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ea typeface="Calibri" panose="020F0502020204030204" pitchFamily="34" charset="0"/>
                <a:cs typeface="Calibri" panose="020F0502020204030204" pitchFamily="34" charset="0"/>
              </a:rPr>
              <a:t>15. Médiaszabadság</a:t>
            </a:r>
            <a:endParaRPr sz="4400" b="1"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329938" y="617537"/>
            <a:ext cx="11566689" cy="5928252"/>
          </a:xfrm>
          <a:prstGeom prst="rect">
            <a:avLst/>
          </a:prstGeom>
          <a:noFill/>
          <a:ln>
            <a:noFill/>
          </a:ln>
        </p:spPr>
        <p:txBody>
          <a:bodyPr spcFirstLastPara="1" wrap="square" lIns="121900" tIns="60933" rIns="121900" bIns="60933" anchor="t" anchorCtr="0">
            <a:noAutofit/>
          </a:bodyPr>
          <a:lstStyle/>
          <a:p>
            <a:pPr>
              <a:buFont typeface="Wingdings" panose="05000000000000000000" pitchFamily="2" charset="2"/>
              <a:buChar char="Ø"/>
            </a:pPr>
            <a:r>
              <a:rPr lang="hu-HU" sz="2170" b="1" dirty="0"/>
              <a:t>Korlátozott hatáskörű, minimális mérlegelési mozgástérrel rendelkező médiahatóság</a:t>
            </a:r>
          </a:p>
          <a:p>
            <a:pPr>
              <a:buFont typeface="Wingdings" panose="05000000000000000000" pitchFamily="2" charset="2"/>
              <a:buChar char="Ø"/>
            </a:pPr>
            <a:r>
              <a:rPr lang="hu-HU" sz="2170" b="1" dirty="0"/>
              <a:t>Átlátható, hatékony, az Európai Unió elvárásainak megfelelő közszolgálati intézményrendszer; az MTVA megszüntetése, a közszolgálati médiaszolgáltatók szervezeti önállóságának helyreállítása</a:t>
            </a:r>
          </a:p>
          <a:p>
            <a:pPr>
              <a:buFont typeface="Wingdings" panose="05000000000000000000" pitchFamily="2" charset="2"/>
              <a:buChar char="Ø"/>
            </a:pPr>
            <a:r>
              <a:rPr lang="hu-HU" sz="2170" b="1" dirty="0"/>
              <a:t>A közszolgálati feladatoknak a társadalmi igényekhez igazítása; a közszolgálati feladatokkal arányos, teljes mértékben átlátható és elszámoltatható finanszírozása</a:t>
            </a:r>
          </a:p>
          <a:p>
            <a:pPr>
              <a:buFont typeface="Wingdings" panose="05000000000000000000" pitchFamily="2" charset="2"/>
              <a:buChar char="Ø"/>
            </a:pPr>
            <a:r>
              <a:rPr lang="hu-HU" sz="2170" b="1" dirty="0"/>
              <a:t>Önálló, autonóm hírügynökség; az ingyenes hírügynökségi hírszolgáltatás megszüntetése</a:t>
            </a:r>
          </a:p>
          <a:p>
            <a:pPr>
              <a:buFont typeface="Wingdings" panose="05000000000000000000" pitchFamily="2" charset="2"/>
              <a:buChar char="Ø"/>
            </a:pPr>
            <a:r>
              <a:rPr lang="hu-HU" sz="2170" b="1" dirty="0"/>
              <a:t>Az állami hirdetések ideiglenes felfüggesztése, a Nemzeti Kommunikációs Hivatal felszámolása</a:t>
            </a:r>
          </a:p>
          <a:p>
            <a:pPr>
              <a:buFont typeface="Wingdings" panose="05000000000000000000" pitchFamily="2" charset="2"/>
              <a:buChar char="Ø"/>
            </a:pPr>
            <a:r>
              <a:rPr lang="hu-HU" sz="2170" b="1" dirty="0"/>
              <a:t>Az állami hirdetések médiapiaci súlyának radikális csökkentése, az állami propaganda azonnali megszüntetése; a jövőbeli állami hirdetések átlátható, megkülönböztetésmentes elhelyezése; a közpénz közösségi médiában való elköltésének tilalma vagy szigorú feltételekhez kötése</a:t>
            </a:r>
          </a:p>
          <a:p>
            <a:pPr>
              <a:buFont typeface="Wingdings" panose="05000000000000000000" pitchFamily="2" charset="2"/>
              <a:buChar char="Ø"/>
            </a:pPr>
            <a:r>
              <a:rPr lang="hu-HU" sz="2170" b="1" dirty="0"/>
              <a:t>A KESMA és a médiapiac más kormányközeli szereplőinek (pl. </a:t>
            </a:r>
            <a:r>
              <a:rPr lang="hu-HU" sz="2170" b="1" dirty="0" err="1"/>
              <a:t>Balásy</a:t>
            </a:r>
            <a:r>
              <a:rPr lang="hu-HU" sz="2170" b="1" dirty="0"/>
              <a:t>-csoport, </a:t>
            </a:r>
            <a:r>
              <a:rPr lang="hu-HU" sz="2170" b="1" dirty="0" err="1"/>
              <a:t>Atmedia</a:t>
            </a:r>
            <a:r>
              <a:rPr lang="hu-HU" sz="2170" b="1" dirty="0"/>
              <a:t>, 4iG) versenyjogi vizsgálata, a piactorzító magatartások következetes szankcionálása</a:t>
            </a:r>
          </a:p>
          <a:p>
            <a:pPr>
              <a:buFont typeface="Wingdings" panose="05000000000000000000" pitchFamily="2" charset="2"/>
              <a:buChar char="Ø"/>
            </a:pPr>
            <a:r>
              <a:rPr lang="hu-HU" sz="2170" b="1" dirty="0"/>
              <a:t>A Szuverenitásvédelmi Hivatal azonnali felszámolása és elszámoltatása</a:t>
            </a:r>
          </a:p>
          <a:p>
            <a:pPr>
              <a:buFont typeface="Wingdings" panose="05000000000000000000" pitchFamily="2" charset="2"/>
              <a:buChar char="Ø"/>
            </a:pPr>
            <a:r>
              <a:rPr lang="hu-HU" sz="2170" b="1" dirty="0"/>
              <a:t>Az újságírók lehallgatásának bírósági határozathoz kötése</a:t>
            </a:r>
          </a:p>
          <a:p>
            <a:pPr>
              <a:buFont typeface="Wingdings" panose="05000000000000000000" pitchFamily="2" charset="2"/>
              <a:buChar char="Ø"/>
            </a:pPr>
            <a:r>
              <a:rPr lang="hu-HU" sz="2170" b="1" dirty="0"/>
              <a:t>A politikai szereplők újságírókkal szembeni diszkriminatív magatartásának szankcionálása</a:t>
            </a:r>
          </a:p>
        </p:txBody>
      </p:sp>
    </p:spTree>
    <p:extLst>
      <p:ext uri="{BB962C8B-B14F-4D97-AF65-F5344CB8AC3E}">
        <p14:creationId xmlns:p14="http://schemas.microsoft.com/office/powerpoint/2010/main" val="2579419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35157"/>
            <a:ext cx="10972800" cy="476475"/>
          </a:xfrm>
        </p:spPr>
        <p:txBody>
          <a:bodyPr>
            <a:normAutofit fontScale="90000"/>
          </a:bodyPr>
          <a:lstStyle/>
          <a:p>
            <a:r>
              <a:rPr lang="hu-HU" b="1" dirty="0">
                <a:solidFill>
                  <a:schemeClr val="accent6">
                    <a:lumMod val="50000"/>
                  </a:schemeClr>
                </a:solidFill>
              </a:rPr>
              <a:t>16. Gyülekezési jog</a:t>
            </a:r>
          </a:p>
        </p:txBody>
      </p:sp>
      <p:sp>
        <p:nvSpPr>
          <p:cNvPr id="6" name="Rectangle 3"/>
          <p:cNvSpPr>
            <a:spLocks noChangeArrowheads="1"/>
          </p:cNvSpPr>
          <p:nvPr/>
        </p:nvSpPr>
        <p:spPr bwMode="auto">
          <a:xfrm rot="10800000" flipV="1">
            <a:off x="-1" y="470279"/>
            <a:ext cx="12192000"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200" b="1" i="0" u="none" strike="noStrike" cap="none" normalizeH="0" baseline="0" dirty="0">
                <a:ln>
                  <a:noFill/>
                </a:ln>
                <a:solidFill>
                  <a:schemeClr val="tx1"/>
                </a:solidFill>
                <a:effectLst/>
                <a:latin typeface="+mj-lt"/>
              </a:rPr>
              <a:t>Eljárásjogi és adminisztratív akadályok felszámolása: </a:t>
            </a:r>
            <a:r>
              <a:rPr kumimoji="0" lang="hu-HU" altLang="hu-HU" sz="2200" b="0" i="0" u="none" strike="noStrike" cap="none" normalizeH="0" baseline="0" dirty="0">
                <a:ln>
                  <a:noFill/>
                </a:ln>
                <a:solidFill>
                  <a:schemeClr val="tx1"/>
                </a:solidFill>
                <a:effectLst/>
                <a:latin typeface="+mj-lt"/>
              </a:rPr>
              <a:t>egyszerű, arányos bejelentési rendszer; költséges kötelezettségek eltörlése (pl. helyszín-helyreállítás, bírságok);</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200" b="1" i="0" u="none" strike="noStrike" cap="none" normalizeH="0" baseline="0" dirty="0">
                <a:ln>
                  <a:noFill/>
                </a:ln>
                <a:solidFill>
                  <a:schemeClr val="tx1"/>
                </a:solidFill>
                <a:effectLst/>
                <a:latin typeface="+mj-lt"/>
              </a:rPr>
              <a:t>Hatékony és megfizethető jogorvoslat: </a:t>
            </a:r>
            <a:r>
              <a:rPr kumimoji="0" lang="hu-HU" altLang="hu-HU" sz="2200" b="0" i="0" u="none" strike="noStrike" cap="none" normalizeH="0" baseline="0" dirty="0">
                <a:ln>
                  <a:noFill/>
                </a:ln>
                <a:solidFill>
                  <a:schemeClr val="tx1"/>
                </a:solidFill>
                <a:effectLst/>
                <a:latin typeface="+mj-lt"/>
              </a:rPr>
              <a:t>ügyvédkényszer nélkül is indítható eljárás; gyors döntés, halasztó hatály a szankciókra;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200" b="1" i="0" u="none" strike="noStrike" cap="none" normalizeH="0" baseline="0" dirty="0">
                <a:ln>
                  <a:noFill/>
                </a:ln>
                <a:solidFill>
                  <a:schemeClr val="tx1"/>
                </a:solidFill>
                <a:effectLst/>
                <a:latin typeface="+mj-lt"/>
              </a:rPr>
              <a:t>Tiltási okok pontos meghatározása és szűkítése:</a:t>
            </a:r>
            <a:r>
              <a:rPr kumimoji="0" lang="hu-HU" altLang="hu-HU" sz="2200" b="0" i="0" u="none" strike="noStrike" cap="none" normalizeH="0" baseline="0" dirty="0">
                <a:ln>
                  <a:noFill/>
                </a:ln>
                <a:solidFill>
                  <a:schemeClr val="tx1"/>
                </a:solidFill>
                <a:effectLst/>
                <a:latin typeface="+mj-lt"/>
              </a:rPr>
              <a:t> csak súlyos, elkerülhetetlen indokkal; homályos kategóriák (pl. „közlekedés sérelme”, „politikusok magánszférája”) kizárva;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200" b="1" i="0" u="none" strike="noStrike" cap="none" normalizeH="0" baseline="0" dirty="0">
                <a:ln>
                  <a:noFill/>
                </a:ln>
                <a:solidFill>
                  <a:schemeClr val="tx1"/>
                </a:solidFill>
                <a:effectLst/>
                <a:latin typeface="+mj-lt"/>
              </a:rPr>
              <a:t>Közterület szabad hozzáférhetősége: </a:t>
            </a:r>
            <a:r>
              <a:rPr kumimoji="0" lang="hu-HU" altLang="hu-HU" sz="2200" b="0" i="0" u="none" strike="noStrike" cap="none" normalizeH="0" baseline="0" dirty="0">
                <a:ln>
                  <a:noFill/>
                </a:ln>
                <a:solidFill>
                  <a:schemeClr val="tx1"/>
                </a:solidFill>
                <a:effectLst/>
                <a:latin typeface="+mj-lt"/>
              </a:rPr>
              <a:t>nyilvános terek indokolatlan kivonásának tilalma; rendőrségi törvényre hivatkozva sem szüntethető meg a gyülekezési tér.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200" b="1" i="0" u="none" strike="noStrike" cap="none" normalizeH="0" baseline="0" dirty="0">
                <a:ln>
                  <a:noFill/>
                </a:ln>
                <a:solidFill>
                  <a:schemeClr val="tx1"/>
                </a:solidFill>
                <a:effectLst/>
                <a:latin typeface="+mj-lt"/>
              </a:rPr>
              <a:t>Rendőrségi jogosítványok korlátozása: </a:t>
            </a:r>
            <a:r>
              <a:rPr kumimoji="0" lang="hu-HU" altLang="hu-HU" sz="2200" b="0" i="0" u="none" strike="noStrike" cap="none" normalizeH="0" baseline="0" dirty="0">
                <a:ln>
                  <a:noFill/>
                </a:ln>
                <a:solidFill>
                  <a:schemeClr val="tx1"/>
                </a:solidFill>
                <a:effectLst/>
                <a:latin typeface="+mj-lt"/>
              </a:rPr>
              <a:t>„műveleti terület” önkényes kijelölésének tilalma; minden ilyen döntés ellen jogorvoslat biztosítása;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200" b="1" i="0" u="none" strike="noStrike" cap="none" normalizeH="0" baseline="0" dirty="0">
                <a:ln>
                  <a:noFill/>
                </a:ln>
                <a:solidFill>
                  <a:schemeClr val="tx1"/>
                </a:solidFill>
                <a:effectLst/>
                <a:latin typeface="+mj-lt"/>
              </a:rPr>
              <a:t>Arcképfelismerés alkalmazásának szigorú korlátai: </a:t>
            </a:r>
            <a:r>
              <a:rPr kumimoji="0" lang="hu-HU" altLang="hu-HU" sz="2200" b="0" i="0" u="none" strike="noStrike" cap="none" normalizeH="0" baseline="0" dirty="0">
                <a:ln>
                  <a:noFill/>
                </a:ln>
                <a:solidFill>
                  <a:schemeClr val="tx1"/>
                </a:solidFill>
                <a:effectLst/>
                <a:latin typeface="+mj-lt"/>
              </a:rPr>
              <a:t>ne lehessen minden szabálysértés gyanúja esetén automatikusan alkalmazni; kizárólag arányos, indokolt esetekben; </a:t>
            </a:r>
            <a:r>
              <a:rPr kumimoji="0" lang="hu-HU" altLang="hu-HU" sz="2200" b="0" i="0" u="none" strike="noStrike" cap="none" normalizeH="0" baseline="0" dirty="0" err="1">
                <a:ln>
                  <a:noFill/>
                </a:ln>
                <a:solidFill>
                  <a:schemeClr val="tx1"/>
                </a:solidFill>
                <a:effectLst/>
                <a:latin typeface="+mj-lt"/>
              </a:rPr>
              <a:t>fellebezési</a:t>
            </a:r>
            <a:r>
              <a:rPr kumimoji="0" lang="hu-HU" altLang="hu-HU" sz="2200" b="0" i="0" u="none" strike="noStrike" cap="none" normalizeH="0" baseline="0" dirty="0">
                <a:ln>
                  <a:noFill/>
                </a:ln>
                <a:solidFill>
                  <a:schemeClr val="tx1"/>
                </a:solidFill>
                <a:effectLst/>
                <a:latin typeface="+mj-lt"/>
              </a:rPr>
              <a:t> lehetőséggel, adott esetben a felvételek törlésének kötelezettségével;</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200" b="1" i="0" u="none" strike="noStrike" cap="none" normalizeH="0" baseline="0" dirty="0">
                <a:ln>
                  <a:noFill/>
                </a:ln>
                <a:solidFill>
                  <a:schemeClr val="tx1"/>
                </a:solidFill>
                <a:effectLst/>
                <a:latin typeface="+mj-lt"/>
              </a:rPr>
              <a:t>Rendőrségi biztosítási kötelezettség: </a:t>
            </a:r>
            <a:r>
              <a:rPr kumimoji="0" lang="hu-HU" altLang="hu-HU" sz="2200" b="0" i="0" u="none" strike="noStrike" cap="none" normalizeH="0" baseline="0" dirty="0">
                <a:ln>
                  <a:noFill/>
                </a:ln>
                <a:solidFill>
                  <a:schemeClr val="tx1"/>
                </a:solidFill>
                <a:effectLst/>
                <a:latin typeface="+mj-lt"/>
              </a:rPr>
              <a:t>minden békés gyűlés védelme, beleértve a versengő rendezvényeket és ellentüntetéseket;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200" b="1" i="0" u="none" strike="noStrike" cap="none" normalizeH="0" baseline="0" dirty="0">
                <a:ln>
                  <a:noFill/>
                </a:ln>
                <a:solidFill>
                  <a:schemeClr val="tx1"/>
                </a:solidFill>
                <a:effectLst/>
                <a:latin typeface="+mj-lt"/>
              </a:rPr>
              <a:t>Veszélyhelyzeti garanciák: </a:t>
            </a:r>
            <a:r>
              <a:rPr kumimoji="0" lang="hu-HU" altLang="hu-HU" sz="2200" b="0" i="0" u="none" strike="noStrike" cap="none" normalizeH="0" baseline="0" dirty="0">
                <a:ln>
                  <a:noFill/>
                </a:ln>
                <a:solidFill>
                  <a:schemeClr val="tx1"/>
                </a:solidFill>
                <a:effectLst/>
                <a:latin typeface="+mj-lt"/>
              </a:rPr>
              <a:t>rendkívüli állapotban sem tiltható meg teljes körűen és hosszú időre a gyülekezés; különösen nem, ha más tömegrendezvények engedélyezettek.</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200" b="1" i="0" u="none" strike="noStrike" cap="none" normalizeH="0" baseline="0" dirty="0">
                <a:ln>
                  <a:noFill/>
                </a:ln>
                <a:solidFill>
                  <a:schemeClr val="tx1"/>
                </a:solidFill>
                <a:effectLst/>
                <a:latin typeface="+mj-lt"/>
              </a:rPr>
              <a:t>Diszkrimináció tilalma: </a:t>
            </a:r>
            <a:r>
              <a:rPr kumimoji="0" lang="hu-HU" altLang="hu-HU" sz="2200" b="0" i="0" u="none" strike="noStrike" cap="none" normalizeH="0" baseline="0" dirty="0">
                <a:ln>
                  <a:noFill/>
                </a:ln>
                <a:solidFill>
                  <a:schemeClr val="tx1"/>
                </a:solidFill>
                <a:effectLst/>
                <a:latin typeface="+mj-lt"/>
              </a:rPr>
              <a:t>a politikai véleménynyilvánító gyűlések nem kezelhetők hátrányosan más társadalmi eseményekkel szemben.</a:t>
            </a:r>
          </a:p>
        </p:txBody>
      </p:sp>
    </p:spTree>
    <p:extLst>
      <p:ext uri="{BB962C8B-B14F-4D97-AF65-F5344CB8AC3E}">
        <p14:creationId xmlns:p14="http://schemas.microsoft.com/office/powerpoint/2010/main" val="45719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65311"/>
            <a:ext cx="10972800" cy="718459"/>
          </a:xfrm>
        </p:spPr>
        <p:txBody>
          <a:bodyPr>
            <a:normAutofit fontScale="90000"/>
          </a:bodyPr>
          <a:lstStyle/>
          <a:p>
            <a:r>
              <a:rPr lang="hu-HU" sz="4400" b="1" dirty="0">
                <a:solidFill>
                  <a:schemeClr val="accent6">
                    <a:lumMod val="50000"/>
                  </a:schemeClr>
                </a:solidFill>
              </a:rPr>
              <a:t>17. Egyesülési jog</a:t>
            </a:r>
          </a:p>
        </p:txBody>
      </p:sp>
      <p:sp>
        <p:nvSpPr>
          <p:cNvPr id="3" name="Rectangle 1"/>
          <p:cNvSpPr>
            <a:spLocks noChangeArrowheads="1"/>
          </p:cNvSpPr>
          <p:nvPr/>
        </p:nvSpPr>
        <p:spPr bwMode="auto">
          <a:xfrm>
            <a:off x="478975" y="799378"/>
            <a:ext cx="11713026"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400" b="1" i="0" u="none" strike="noStrike" cap="none" normalizeH="0" baseline="0" dirty="0">
                <a:ln>
                  <a:noFill/>
                </a:ln>
                <a:solidFill>
                  <a:schemeClr val="tx1"/>
                </a:solidFill>
                <a:effectLst/>
                <a:latin typeface="+mj-lt"/>
              </a:rPr>
              <a:t>Szervezetalapítás szabadsága</a:t>
            </a:r>
            <a:r>
              <a:rPr kumimoji="0" lang="hu-HU" altLang="hu-HU" sz="2400" b="0" i="0" u="none" strike="noStrike" cap="none" normalizeH="0" baseline="0" dirty="0">
                <a:ln>
                  <a:noFill/>
                </a:ln>
                <a:solidFill>
                  <a:schemeClr val="tx1"/>
                </a:solidFill>
                <a:effectLst/>
                <a:latin typeface="+mj-lt"/>
              </a:rPr>
              <a:t> – mindenki szabadon alapíthasson civil szervezetet, szakszervezetet, pártot vagy kamarát politikai beavatkozás nélkül.</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400" b="1" i="0" u="none" strike="noStrike" cap="none" normalizeH="0" baseline="0" dirty="0">
                <a:ln>
                  <a:noFill/>
                </a:ln>
                <a:solidFill>
                  <a:schemeClr val="tx1"/>
                </a:solidFill>
                <a:effectLst/>
                <a:latin typeface="+mj-lt"/>
              </a:rPr>
              <a:t>Hitelesség védelme</a:t>
            </a:r>
            <a:r>
              <a:rPr kumimoji="0" lang="hu-HU" altLang="hu-HU" sz="2400" b="0" i="0" u="none" strike="noStrike" cap="none" normalizeH="0" baseline="0" dirty="0">
                <a:ln>
                  <a:noFill/>
                </a:ln>
                <a:solidFill>
                  <a:schemeClr val="tx1"/>
                </a:solidFill>
                <a:effectLst/>
                <a:latin typeface="+mj-lt"/>
              </a:rPr>
              <a:t> – az állam tartózkodjon a szervezetek megbélyegzésétől és </a:t>
            </a:r>
            <a:r>
              <a:rPr kumimoji="0" lang="hu-HU" altLang="hu-HU" sz="2400" b="0" i="0" u="none" strike="noStrike" cap="none" normalizeH="0" baseline="0" dirty="0" err="1">
                <a:ln>
                  <a:noFill/>
                </a:ln>
                <a:solidFill>
                  <a:schemeClr val="tx1"/>
                </a:solidFill>
                <a:effectLst/>
                <a:latin typeface="+mj-lt"/>
              </a:rPr>
              <a:t>hiteltelenítésétől</a:t>
            </a:r>
            <a:r>
              <a:rPr kumimoji="0" lang="hu-HU" altLang="hu-HU" sz="2400" b="0" i="0" u="none" strike="noStrike" cap="none" normalizeH="0" baseline="0" dirty="0">
                <a:ln>
                  <a:noFill/>
                </a:ln>
                <a:solidFill>
                  <a:schemeClr val="tx1"/>
                </a:solidFill>
                <a:effectLst/>
                <a:latin typeface="+mj-lt"/>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400" b="1" i="0" u="none" strike="noStrike" cap="none" normalizeH="0" baseline="0" dirty="0">
                <a:ln>
                  <a:noFill/>
                </a:ln>
                <a:solidFill>
                  <a:schemeClr val="tx1"/>
                </a:solidFill>
                <a:effectLst/>
                <a:latin typeface="+mj-lt"/>
              </a:rPr>
              <a:t>Független finanszírozás biztosítása</a:t>
            </a:r>
            <a:r>
              <a:rPr kumimoji="0" lang="hu-HU" altLang="hu-HU" sz="2400" b="0" i="0" u="none" strike="noStrike" cap="none" normalizeH="0" baseline="0" dirty="0">
                <a:ln>
                  <a:noFill/>
                </a:ln>
                <a:solidFill>
                  <a:schemeClr val="tx1"/>
                </a:solidFill>
                <a:effectLst/>
                <a:latin typeface="+mj-lt"/>
              </a:rPr>
              <a:t> – a szervezetek számára hozzáférhetőnek kell maradniuk a hazai és külföldi forrásokhoz, kormányzati kontroll nélkül.</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400" b="1" i="0" u="none" strike="noStrike" cap="none" normalizeH="0" baseline="0" dirty="0">
                <a:ln>
                  <a:noFill/>
                </a:ln>
                <a:solidFill>
                  <a:schemeClr val="tx1"/>
                </a:solidFill>
                <a:effectLst/>
                <a:latin typeface="+mj-lt"/>
              </a:rPr>
              <a:t>Arányos szabályozás</a:t>
            </a:r>
            <a:r>
              <a:rPr kumimoji="0" lang="hu-HU" altLang="hu-HU" sz="2400" b="0" i="0" u="none" strike="noStrike" cap="none" normalizeH="0" baseline="0" dirty="0">
                <a:ln>
                  <a:noFill/>
                </a:ln>
                <a:solidFill>
                  <a:schemeClr val="tx1"/>
                </a:solidFill>
                <a:effectLst/>
                <a:latin typeface="+mj-lt"/>
              </a:rPr>
              <a:t> – a szervezetek működésének korlátozása csak szükséges és indokolt mértékben történhet, „dermesztő hatású” jogalkotás nélkül.</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400" b="1" i="0" u="none" strike="noStrike" cap="none" normalizeH="0" baseline="0" dirty="0">
                <a:ln>
                  <a:noFill/>
                </a:ln>
                <a:solidFill>
                  <a:schemeClr val="tx1"/>
                </a:solidFill>
                <a:effectLst/>
                <a:latin typeface="+mj-lt"/>
              </a:rPr>
              <a:t>Hatékony jogorvoslat</a:t>
            </a:r>
            <a:r>
              <a:rPr kumimoji="0" lang="hu-HU" altLang="hu-HU" sz="2400" b="0" i="0" u="none" strike="noStrike" cap="none" normalizeH="0" baseline="0" dirty="0">
                <a:ln>
                  <a:noFill/>
                </a:ln>
                <a:solidFill>
                  <a:schemeClr val="tx1"/>
                </a:solidFill>
                <a:effectLst/>
                <a:latin typeface="+mj-lt"/>
              </a:rPr>
              <a:t> – minden állami ellenőrzés, jelentés vagy szankció ellen biztosítani kell a bírósági felülvizsgálatot.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400" b="1" i="0" u="none" strike="noStrike" cap="none" normalizeH="0" baseline="0" dirty="0">
                <a:ln>
                  <a:noFill/>
                </a:ln>
                <a:solidFill>
                  <a:schemeClr val="tx1"/>
                </a:solidFill>
                <a:effectLst/>
                <a:latin typeface="+mj-lt"/>
              </a:rPr>
              <a:t>Szakszervezeti jogok védelme</a:t>
            </a:r>
            <a:r>
              <a:rPr kumimoji="0" lang="hu-HU" altLang="hu-HU" sz="2400" b="0" i="0" u="none" strike="noStrike" cap="none" normalizeH="0" baseline="0" dirty="0">
                <a:ln>
                  <a:noFill/>
                </a:ln>
                <a:solidFill>
                  <a:schemeClr val="tx1"/>
                </a:solidFill>
                <a:effectLst/>
                <a:latin typeface="+mj-lt"/>
              </a:rPr>
              <a:t> – a sztrájk, a kollektív tárgyalás és a tagdíjbeszedés jogának akadályozása tilos.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400" b="1" i="0" u="none" strike="noStrike" cap="none" normalizeH="0" baseline="0" dirty="0">
                <a:ln>
                  <a:noFill/>
                </a:ln>
                <a:solidFill>
                  <a:schemeClr val="tx1"/>
                </a:solidFill>
                <a:effectLst/>
                <a:latin typeface="+mj-lt"/>
              </a:rPr>
              <a:t>Kamarai és érdekvédelmi autonómia</a:t>
            </a:r>
            <a:r>
              <a:rPr kumimoji="0" lang="hu-HU" altLang="hu-HU" sz="2400" b="0" i="0" u="none" strike="noStrike" cap="none" normalizeH="0" baseline="0" dirty="0">
                <a:ln>
                  <a:noFill/>
                </a:ln>
                <a:solidFill>
                  <a:schemeClr val="tx1"/>
                </a:solidFill>
                <a:effectLst/>
                <a:latin typeface="+mj-lt"/>
              </a:rPr>
              <a:t> – a szakmai kamarák és érdekképviseletek önkormányzatiságát tiszteletben kell tartani.</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u-HU" altLang="hu-HU" sz="2400" b="1" i="0" u="none" strike="noStrike" cap="none" normalizeH="0" baseline="0" dirty="0">
                <a:ln>
                  <a:noFill/>
                </a:ln>
                <a:solidFill>
                  <a:schemeClr val="tx1"/>
                </a:solidFill>
                <a:effectLst/>
                <a:latin typeface="+mj-lt"/>
              </a:rPr>
              <a:t>Pártok egyenlő feltételei</a:t>
            </a:r>
            <a:r>
              <a:rPr kumimoji="0" lang="hu-HU" altLang="hu-HU" sz="2400" b="0" i="0" u="none" strike="noStrike" cap="none" normalizeH="0" baseline="0" dirty="0">
                <a:ln>
                  <a:noFill/>
                </a:ln>
                <a:solidFill>
                  <a:schemeClr val="tx1"/>
                </a:solidFill>
                <a:effectLst/>
                <a:latin typeface="+mj-lt"/>
              </a:rPr>
              <a:t> – az államnak biztosítania kell a kormánypártok és ellenzéki pártok közötti egyenlő bánásmódot a finanszírozás és ellenőrzés terén.</a:t>
            </a:r>
          </a:p>
        </p:txBody>
      </p:sp>
    </p:spTree>
    <p:extLst>
      <p:ext uri="{BB962C8B-B14F-4D97-AF65-F5344CB8AC3E}">
        <p14:creationId xmlns:p14="http://schemas.microsoft.com/office/powerpoint/2010/main" val="151534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40933" y="-39807"/>
            <a:ext cx="11904133" cy="718019"/>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18. Választások</a:t>
            </a:r>
            <a:endParaRPr sz="4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40933" y="576942"/>
            <a:ext cx="12039307" cy="6071323"/>
          </a:xfrm>
          <a:prstGeom prst="rect">
            <a:avLst/>
          </a:prstGeom>
          <a:noFill/>
          <a:ln>
            <a:noFill/>
          </a:ln>
        </p:spPr>
        <p:txBody>
          <a:bodyPr spcFirstLastPara="1" wrap="square" lIns="121900" tIns="60933" rIns="121900" bIns="60933" anchor="t" anchorCtr="0">
            <a:noAutofit/>
          </a:bodyPr>
          <a:lstStyle/>
          <a:p>
            <a:pPr>
              <a:lnSpc>
                <a:spcPct val="110000"/>
              </a:lnSpc>
              <a:spcBef>
                <a:spcPts val="0"/>
              </a:spcBef>
              <a:buClr>
                <a:srgbClr val="4D7C8B"/>
              </a:buClr>
              <a:buSzPts val="2400"/>
              <a:buFont typeface="Wingdings" panose="05000000000000000000" pitchFamily="2" charset="2"/>
              <a:buChar char="Ø"/>
            </a:pPr>
            <a:r>
              <a:rPr lang="hu-HU" sz="2050" b="1" dirty="0"/>
              <a:t>A választási szabályok jövőbeni módosításai csak két év elteltével léphessenek hatályba;</a:t>
            </a:r>
          </a:p>
          <a:p>
            <a:pPr>
              <a:lnSpc>
                <a:spcPct val="110000"/>
              </a:lnSpc>
              <a:spcBef>
                <a:spcPts val="0"/>
              </a:spcBef>
              <a:buClr>
                <a:srgbClr val="4D7C8B"/>
              </a:buClr>
              <a:buSzPts val="2400"/>
              <a:buFont typeface="Wingdings" panose="05000000000000000000" pitchFamily="2" charset="2"/>
              <a:buChar char="Ø"/>
            </a:pPr>
            <a:r>
              <a:rPr lang="hu-HU" sz="2050" b="1" dirty="0"/>
              <a:t>Minden külföldön tartózkodó magyar állampolgárt azonos lehetőségek illessenek meg a választási részvételre (pl. külképviseleten személyesen vagy iratokkal való beazonosítás után online);</a:t>
            </a:r>
          </a:p>
          <a:p>
            <a:pPr>
              <a:lnSpc>
                <a:spcPct val="110000"/>
              </a:lnSpc>
              <a:spcBef>
                <a:spcPts val="0"/>
              </a:spcBef>
              <a:buClr>
                <a:srgbClr val="4D7C8B"/>
              </a:buClr>
              <a:buSzPts val="2400"/>
              <a:buFont typeface="Wingdings" panose="05000000000000000000" pitchFamily="2" charset="2"/>
              <a:buChar char="Ø"/>
            </a:pPr>
            <a:r>
              <a:rPr lang="hu-HU" sz="2050" b="1" dirty="0"/>
              <a:t>A szavazás titkosságát nem garantáló szavazatkezelési eljárások (pl. levélszavazás, vagy külön regisztrációt igénylő nemzetiségi listás szavazás) érvénytelenek;</a:t>
            </a:r>
          </a:p>
          <a:p>
            <a:pPr>
              <a:lnSpc>
                <a:spcPct val="110000"/>
              </a:lnSpc>
              <a:spcBef>
                <a:spcPts val="0"/>
              </a:spcBef>
              <a:buClr>
                <a:srgbClr val="4D7C8B"/>
              </a:buClr>
              <a:buSzPts val="2400"/>
              <a:buFont typeface="Wingdings" panose="05000000000000000000" pitchFamily="2" charset="2"/>
              <a:buChar char="Ø"/>
            </a:pPr>
            <a:r>
              <a:rPr lang="hu-HU" sz="2050" b="1" dirty="0"/>
              <a:t>A párt-és kampányfinanszírozás jelenlegi rendszerének felülvizsgálata;</a:t>
            </a:r>
          </a:p>
          <a:p>
            <a:pPr>
              <a:lnSpc>
                <a:spcPct val="110000"/>
              </a:lnSpc>
              <a:spcBef>
                <a:spcPts val="0"/>
              </a:spcBef>
              <a:buClr>
                <a:srgbClr val="4D7C8B"/>
              </a:buClr>
              <a:buSzPts val="2400"/>
              <a:buFont typeface="Wingdings" panose="05000000000000000000" pitchFamily="2" charset="2"/>
              <a:buChar char="Ø"/>
            </a:pPr>
            <a:r>
              <a:rPr lang="hu-HU" sz="2050" b="1" dirty="0"/>
              <a:t>A pártok és választási kampányok állami támogatásának összegét minden választásra jogosult polgár egyforma mértékben befolyásolhassa (pl. mindenki minden évben küldhessen ezer forintot a kincstárból);</a:t>
            </a:r>
          </a:p>
          <a:p>
            <a:pPr>
              <a:lnSpc>
                <a:spcPct val="110000"/>
              </a:lnSpc>
              <a:spcBef>
                <a:spcPts val="0"/>
              </a:spcBef>
              <a:buClr>
                <a:srgbClr val="4D7C8B"/>
              </a:buClr>
              <a:buSzPts val="2400"/>
              <a:buFont typeface="Wingdings" panose="05000000000000000000" pitchFamily="2" charset="2"/>
              <a:buChar char="Ø"/>
            </a:pPr>
            <a:r>
              <a:rPr lang="hu-HU" sz="2050" b="1" dirty="0"/>
              <a:t>Csak a párttörvényben szabályozandó belső demokratikus és finanszírozási szabályokat teljesítő pártok jelöltjei illetve független jelöltek indulhassanak országgyűlési és európai választásokon;</a:t>
            </a:r>
          </a:p>
          <a:p>
            <a:pPr>
              <a:lnSpc>
                <a:spcPct val="110000"/>
              </a:lnSpc>
              <a:spcBef>
                <a:spcPts val="0"/>
              </a:spcBef>
              <a:buClr>
                <a:srgbClr val="4D7C8B"/>
              </a:buClr>
              <a:buSzPts val="2400"/>
              <a:buFont typeface="Wingdings" panose="05000000000000000000" pitchFamily="2" charset="2"/>
              <a:buChar char="Ø"/>
            </a:pPr>
            <a:r>
              <a:rPr lang="hu-HU" sz="2050" b="1" dirty="0"/>
              <a:t>Kampánykiadások csak nyilvános kampányszámláról teljesíthetők, melyek nagyságával és céljaival kapcsolatos szabályok megsértése legyen folyamatosan ellenőrzött és – bírósági fellebbezés lehetősége mellett – akár mandátumvesztéssel is büntethető;</a:t>
            </a:r>
          </a:p>
          <a:p>
            <a:pPr>
              <a:lnSpc>
                <a:spcPct val="110000"/>
              </a:lnSpc>
              <a:spcBef>
                <a:spcPts val="0"/>
              </a:spcBef>
              <a:buClr>
                <a:srgbClr val="4D7C8B"/>
              </a:buClr>
              <a:buSzPts val="2400"/>
              <a:buFont typeface="Wingdings" panose="05000000000000000000" pitchFamily="2" charset="2"/>
              <a:buChar char="Ø"/>
            </a:pPr>
            <a:r>
              <a:rPr lang="hu-HU" sz="2050" b="1" dirty="0"/>
              <a:t>A választások előtti 70 napban törvény korlátozza a kormányzati reklámkampányok, átadási ceremóniák, és állami tisztviselők nyilvános szerepléseinek lehetőségét;</a:t>
            </a:r>
          </a:p>
          <a:p>
            <a:pPr>
              <a:lnSpc>
                <a:spcPct val="110000"/>
              </a:lnSpc>
              <a:spcBef>
                <a:spcPts val="0"/>
              </a:spcBef>
              <a:buClr>
                <a:srgbClr val="4D7C8B"/>
              </a:buClr>
              <a:buSzPts val="2400"/>
              <a:buFont typeface="Wingdings" panose="05000000000000000000" pitchFamily="2" charset="2"/>
              <a:buChar char="Ø"/>
            </a:pPr>
            <a:r>
              <a:rPr lang="hu-HU" sz="2050" b="1" dirty="0"/>
              <a:t>Akkor is legyen arányos a választási rendszer, ha lesznek egyéni választókerületek és több forduló;</a:t>
            </a:r>
          </a:p>
          <a:p>
            <a:pPr>
              <a:lnSpc>
                <a:spcPct val="110000"/>
              </a:lnSpc>
              <a:spcBef>
                <a:spcPts val="0"/>
              </a:spcBef>
              <a:buClr>
                <a:srgbClr val="4D7C8B"/>
              </a:buClr>
              <a:buSzPts val="2400"/>
              <a:buFont typeface="Wingdings" panose="05000000000000000000" pitchFamily="2" charset="2"/>
              <a:buChar char="Ø"/>
            </a:pPr>
            <a:r>
              <a:rPr lang="hu-HU" sz="2050" b="1" dirty="0"/>
              <a:t>Listás mandátumszerzés esetén az egyes jelöltek rangsoráról is az állampolgárok szavazatai döntsenek</a:t>
            </a:r>
            <a:r>
              <a:rPr lang="hu-HU" sz="2100" b="1" dirty="0"/>
              <a:t>.</a:t>
            </a:r>
            <a:endParaRPr sz="2100" b="1" dirty="0"/>
          </a:p>
        </p:txBody>
      </p:sp>
    </p:spTree>
    <p:extLst>
      <p:ext uri="{BB962C8B-B14F-4D97-AF65-F5344CB8AC3E}">
        <p14:creationId xmlns:p14="http://schemas.microsoft.com/office/powerpoint/2010/main" val="2105318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09600" y="3718560"/>
            <a:ext cx="10972800" cy="3139440"/>
          </a:xfrm>
        </p:spPr>
        <p:txBody>
          <a:bodyPr>
            <a:normAutofit/>
          </a:bodyPr>
          <a:lstStyle/>
          <a:p>
            <a:pPr marL="0" indent="0">
              <a:buNone/>
            </a:pPr>
            <a:r>
              <a:rPr lang="hu-HU" sz="2800" b="1" dirty="0">
                <a:solidFill>
                  <a:schemeClr val="accent6">
                    <a:lumMod val="50000"/>
                  </a:schemeClr>
                </a:solidFill>
              </a:rPr>
              <a:t>Szerkesztő: </a:t>
            </a:r>
            <a:r>
              <a:rPr lang="hu-HU" sz="2800" b="1" dirty="0"/>
              <a:t>Kerekes Zsuzsa</a:t>
            </a:r>
          </a:p>
          <a:p>
            <a:pPr marL="0" indent="0">
              <a:buNone/>
            </a:pPr>
            <a:r>
              <a:rPr lang="hu-HU" sz="2800" b="1" dirty="0">
                <a:solidFill>
                  <a:schemeClr val="accent6">
                    <a:lumMod val="50000"/>
                  </a:schemeClr>
                </a:solidFill>
              </a:rPr>
              <a:t>Szerzők:</a:t>
            </a:r>
            <a:r>
              <a:rPr lang="hu-HU" sz="2800" b="1" dirty="0"/>
              <a:t> </a:t>
            </a:r>
            <a:r>
              <a:rPr lang="hu-HU" sz="2800" b="1" dirty="0" err="1">
                <a:solidFill>
                  <a:srgbClr val="222222"/>
                </a:solidFill>
                <a:ea typeface="Times New Roman" panose="02020603050405020304" pitchFamily="18" charset="0"/>
                <a:cs typeface="Times New Roman" panose="02020603050405020304" pitchFamily="18" charset="0"/>
              </a:rPr>
              <a:t>Gadó</a:t>
            </a:r>
            <a:r>
              <a:rPr lang="hu-HU" sz="2800" b="1" dirty="0">
                <a:solidFill>
                  <a:srgbClr val="222222"/>
                </a:solidFill>
                <a:ea typeface="Times New Roman" panose="02020603050405020304" pitchFamily="18" charset="0"/>
                <a:cs typeface="Times New Roman" panose="02020603050405020304" pitchFamily="18" charset="0"/>
              </a:rPr>
              <a:t> Gábor, </a:t>
            </a:r>
            <a:r>
              <a:rPr lang="hu-HU" sz="2800" b="1" dirty="0" err="1">
                <a:solidFill>
                  <a:srgbClr val="222222"/>
                </a:solidFill>
                <a:ea typeface="Times New Roman" panose="02020603050405020304" pitchFamily="18" charset="0"/>
                <a:cs typeface="Times New Roman" panose="02020603050405020304" pitchFamily="18" charset="0"/>
              </a:rPr>
              <a:t>Kadlót</a:t>
            </a:r>
            <a:r>
              <a:rPr lang="hu-HU" sz="2800" b="1" dirty="0">
                <a:solidFill>
                  <a:srgbClr val="222222"/>
                </a:solidFill>
                <a:ea typeface="Times New Roman" panose="02020603050405020304" pitchFamily="18" charset="0"/>
                <a:cs typeface="Times New Roman" panose="02020603050405020304" pitchFamily="18" charset="0"/>
              </a:rPr>
              <a:t> Erzsébet, Kelemen László, Kerekes Zsuzsa, Kovács Ágnes, </a:t>
            </a:r>
            <a:r>
              <a:rPr lang="hu-HU" sz="2800" b="1" dirty="0" err="1">
                <a:solidFill>
                  <a:srgbClr val="222222"/>
                </a:solidFill>
                <a:ea typeface="Times New Roman" panose="02020603050405020304" pitchFamily="18" charset="0"/>
                <a:cs typeface="Times New Roman" panose="02020603050405020304" pitchFamily="18" charset="0"/>
              </a:rPr>
              <a:t>Krémer</a:t>
            </a:r>
            <a:r>
              <a:rPr lang="hu-HU" sz="2800" b="1" dirty="0">
                <a:solidFill>
                  <a:srgbClr val="222222"/>
                </a:solidFill>
                <a:ea typeface="Times New Roman" panose="02020603050405020304" pitchFamily="18" charset="0"/>
                <a:cs typeface="Times New Roman" panose="02020603050405020304" pitchFamily="18" charset="0"/>
              </a:rPr>
              <a:t> Ferenc, Mécs János, Pálné Kovács Ilona, Polyák Gábor, Szenes Zoltán,  Szente Zoltán, Telkes András, Tóka Gábor, Urbán Ágnes, Vörös Imre</a:t>
            </a:r>
          </a:p>
          <a:p>
            <a:pPr marL="0" indent="0">
              <a:buNone/>
            </a:pPr>
            <a:r>
              <a:rPr lang="hu-HU" sz="2800" b="1" dirty="0">
                <a:solidFill>
                  <a:schemeClr val="accent6">
                    <a:lumMod val="50000"/>
                  </a:schemeClr>
                </a:solidFill>
                <a:ea typeface="Times New Roman" panose="02020603050405020304" pitchFamily="18" charset="0"/>
                <a:cs typeface="Times New Roman" panose="02020603050405020304" pitchFamily="18" charset="0"/>
              </a:rPr>
              <a:t>Konzulens: </a:t>
            </a:r>
            <a:r>
              <a:rPr lang="hu-HU" sz="2800" b="1" dirty="0">
                <a:solidFill>
                  <a:srgbClr val="222222"/>
                </a:solidFill>
                <a:ea typeface="Times New Roman" panose="02020603050405020304" pitchFamily="18" charset="0"/>
                <a:cs typeface="Times New Roman" panose="02020603050405020304" pitchFamily="18" charset="0"/>
              </a:rPr>
              <a:t>Bárándy Péter</a:t>
            </a:r>
          </a:p>
        </p:txBody>
      </p:sp>
    </p:spTree>
    <p:extLst>
      <p:ext uri="{BB962C8B-B14F-4D97-AF65-F5344CB8AC3E}">
        <p14:creationId xmlns:p14="http://schemas.microsoft.com/office/powerpoint/2010/main" val="224267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620102"/>
            <a:ext cx="7185891" cy="980672"/>
          </a:xfrm>
        </p:spPr>
        <p:txBody>
          <a:bodyPr>
            <a:noAutofit/>
          </a:bodyPr>
          <a:lstStyle/>
          <a:p>
            <a:pPr marL="457189" lvl="0" indent="-457189" algn="l">
              <a:spcBef>
                <a:spcPts val="0"/>
              </a:spcBef>
              <a:spcAft>
                <a:spcPts val="1333"/>
              </a:spcAft>
            </a:pPr>
            <a:r>
              <a:rPr lang="hu-HU" sz="4400" dirty="0">
                <a:ea typeface="+mn-ea"/>
                <a:cs typeface="+mn-cs"/>
              </a:rPr>
              <a:t>    </a:t>
            </a:r>
            <a:r>
              <a:rPr lang="hu-HU" sz="4400" dirty="0">
                <a:solidFill>
                  <a:schemeClr val="accent6">
                    <a:lumMod val="50000"/>
                  </a:schemeClr>
                </a:solidFill>
                <a:ea typeface="+mn-ea"/>
                <a:cs typeface="+mn-cs"/>
              </a:rPr>
              <a:t>A jogállam lebontása, </a:t>
            </a:r>
            <a:br>
              <a:rPr lang="hu-HU" sz="4400" dirty="0">
                <a:solidFill>
                  <a:schemeClr val="accent6">
                    <a:lumMod val="50000"/>
                  </a:schemeClr>
                </a:solidFill>
                <a:ea typeface="+mn-ea"/>
                <a:cs typeface="+mn-cs"/>
              </a:rPr>
            </a:br>
            <a:r>
              <a:rPr lang="hu-HU" sz="4400" dirty="0">
                <a:solidFill>
                  <a:schemeClr val="accent6">
                    <a:lumMod val="50000"/>
                  </a:schemeClr>
                </a:solidFill>
                <a:ea typeface="+mn-ea"/>
                <a:cs typeface="+mn-cs"/>
              </a:rPr>
              <a:t>a maffiaállam kiépülése</a:t>
            </a:r>
          </a:p>
        </p:txBody>
      </p:sp>
      <p:sp>
        <p:nvSpPr>
          <p:cNvPr id="3" name="Tartalom helye 2"/>
          <p:cNvSpPr>
            <a:spLocks noGrp="1"/>
          </p:cNvSpPr>
          <p:nvPr>
            <p:ph idx="1"/>
          </p:nvPr>
        </p:nvSpPr>
        <p:spPr>
          <a:xfrm>
            <a:off x="29635" y="1951752"/>
            <a:ext cx="8500193" cy="4677648"/>
          </a:xfrm>
        </p:spPr>
        <p:txBody>
          <a:bodyPr>
            <a:noAutofit/>
          </a:bodyPr>
          <a:lstStyle/>
          <a:p>
            <a:pPr marL="457200" indent="-457200">
              <a:spcBef>
                <a:spcPts val="0"/>
              </a:spcBef>
              <a:spcAft>
                <a:spcPts val="1333"/>
              </a:spcAft>
              <a:buClr>
                <a:srgbClr val="4D7C84"/>
              </a:buClr>
              <a:buFont typeface="+mj-lt"/>
              <a:buAutoNum type="arabicPeriod"/>
            </a:pPr>
            <a:r>
              <a:rPr lang="hu-HU" sz="3600" b="1" dirty="0"/>
              <a:t>1998 – 2002: autokratikus kísérlet</a:t>
            </a:r>
          </a:p>
          <a:p>
            <a:pPr marL="457200" indent="-457200">
              <a:spcBef>
                <a:spcPts val="0"/>
              </a:spcBef>
              <a:spcAft>
                <a:spcPts val="1333"/>
              </a:spcAft>
              <a:buClr>
                <a:srgbClr val="4D7C84"/>
              </a:buClr>
              <a:buFont typeface="+mj-lt"/>
              <a:buAutoNum type="arabicPeriod"/>
            </a:pPr>
            <a:r>
              <a:rPr lang="hu-HU" sz="3600" b="1" dirty="0"/>
              <a:t>2010:              autokratikus áttörés</a:t>
            </a:r>
          </a:p>
          <a:p>
            <a:pPr marL="514350" indent="-514350">
              <a:spcBef>
                <a:spcPts val="0"/>
              </a:spcBef>
              <a:spcAft>
                <a:spcPts val="1333"/>
              </a:spcAft>
              <a:buClr>
                <a:srgbClr val="4D7C84"/>
              </a:buClr>
              <a:buFont typeface="+mj-lt"/>
              <a:buAutoNum type="arabicPeriod" startAt="3"/>
            </a:pPr>
            <a:r>
              <a:rPr lang="hu-HU" sz="3600" b="1" dirty="0"/>
              <a:t>2011 után:   autokratikus berendezkedés</a:t>
            </a:r>
          </a:p>
          <a:p>
            <a:pPr marL="0" indent="0" algn="ctr">
              <a:spcBef>
                <a:spcPts val="0"/>
              </a:spcBef>
              <a:spcAft>
                <a:spcPts val="1333"/>
              </a:spcAft>
              <a:buClr>
                <a:srgbClr val="4D7C84"/>
              </a:buClr>
              <a:buNone/>
            </a:pPr>
            <a:r>
              <a:rPr lang="hu-HU" sz="2800" b="1" dirty="0">
                <a:solidFill>
                  <a:schemeClr val="accent6">
                    <a:lumMod val="50000"/>
                  </a:schemeClr>
                </a:solidFill>
              </a:rPr>
              <a:t>A joguralomtól az uralom jogáig – a jogállamfelszámolása Magyarországon (2010-2024)</a:t>
            </a:r>
          </a:p>
          <a:p>
            <a:pPr marL="0" indent="0">
              <a:spcBef>
                <a:spcPts val="0"/>
              </a:spcBef>
              <a:spcAft>
                <a:spcPts val="1333"/>
              </a:spcAft>
              <a:buClr>
                <a:srgbClr val="4D7C84"/>
              </a:buClr>
              <a:buNone/>
            </a:pPr>
            <a:r>
              <a:rPr lang="en-US" sz="2400" dirty="0">
                <a:solidFill>
                  <a:srgbClr val="50412C"/>
                </a:solidFill>
                <a:hlinkClick r:id="rId3"/>
              </a:rPr>
              <a:t>https://democracyinstitute.ceu.edu/sites/default/files/article/attachment/2024-05/2024.05.15.%20A%20joguralomt%C3%B3l%20az%20uralom%20jog%C3%A1ig_bor%C3%ADt%C3%B3val.pdf</a:t>
            </a:r>
            <a:endParaRPr lang="hu-HU" sz="2400" dirty="0">
              <a:solidFill>
                <a:srgbClr val="50412C"/>
              </a:solidFill>
            </a:endParaRPr>
          </a:p>
          <a:p>
            <a:pPr marL="0" indent="0">
              <a:spcBef>
                <a:spcPts val="0"/>
              </a:spcBef>
              <a:spcAft>
                <a:spcPts val="1333"/>
              </a:spcAft>
              <a:buClr>
                <a:srgbClr val="4D7C84"/>
              </a:buClr>
              <a:buNone/>
            </a:pPr>
            <a:endParaRPr lang="hu-HU" sz="3600" b="1" dirty="0"/>
          </a:p>
        </p:txBody>
      </p:sp>
      <p:pic>
        <p:nvPicPr>
          <p:cNvPr id="4" name="Picture 3">
            <a:extLst>
              <a:ext uri="{FF2B5EF4-FFF2-40B4-BE49-F238E27FC236}">
                <a16:creationId xmlns:a16="http://schemas.microsoft.com/office/drawing/2014/main" id="{1B7D92B0-B468-B1FC-0A9E-00D6E77D438B}"/>
              </a:ext>
            </a:extLst>
          </p:cNvPr>
          <p:cNvPicPr>
            <a:picLocks noChangeAspect="1"/>
          </p:cNvPicPr>
          <p:nvPr/>
        </p:nvPicPr>
        <p:blipFill>
          <a:blip r:embed="rId4"/>
          <a:stretch>
            <a:fillRect/>
          </a:stretch>
        </p:blipFill>
        <p:spPr>
          <a:xfrm>
            <a:off x="8479540" y="1036320"/>
            <a:ext cx="3661643" cy="5415042"/>
          </a:xfrm>
          <a:prstGeom prst="rect">
            <a:avLst/>
          </a:prstGeom>
        </p:spPr>
      </p:pic>
    </p:spTree>
    <p:extLst>
      <p:ext uri="{BB962C8B-B14F-4D97-AF65-F5344CB8AC3E}">
        <p14:creationId xmlns:p14="http://schemas.microsoft.com/office/powerpoint/2010/main" val="385249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20339"/>
            <a:ext cx="10972800" cy="748331"/>
          </a:xfrm>
        </p:spPr>
        <p:txBody>
          <a:bodyPr>
            <a:noAutofit/>
          </a:bodyPr>
          <a:lstStyle/>
          <a:p>
            <a:r>
              <a:rPr lang="hu-HU" sz="4400" dirty="0">
                <a:solidFill>
                  <a:schemeClr val="accent6">
                    <a:lumMod val="50000"/>
                  </a:schemeClr>
                </a:solidFill>
              </a:rPr>
              <a:t>Jogállami minimum</a:t>
            </a:r>
          </a:p>
        </p:txBody>
      </p:sp>
      <p:sp>
        <p:nvSpPr>
          <p:cNvPr id="3" name="Tartalom helye 2"/>
          <p:cNvSpPr>
            <a:spLocks noGrp="1"/>
          </p:cNvSpPr>
          <p:nvPr>
            <p:ph idx="1"/>
          </p:nvPr>
        </p:nvSpPr>
        <p:spPr>
          <a:xfrm>
            <a:off x="0" y="805551"/>
            <a:ext cx="12191999" cy="1692253"/>
          </a:xfrm>
        </p:spPr>
        <p:txBody>
          <a:bodyPr>
            <a:normAutofit fontScale="70000" lnSpcReduction="20000"/>
          </a:bodyPr>
          <a:lstStyle/>
          <a:p>
            <a:pPr marL="0" indent="0" algn="ctr">
              <a:buNone/>
            </a:pPr>
            <a:r>
              <a:rPr lang="hu-HU" sz="4500" b="1" dirty="0">
                <a:solidFill>
                  <a:schemeClr val="accent6">
                    <a:lumMod val="50000"/>
                  </a:schemeClr>
                </a:solidFill>
              </a:rPr>
              <a:t>Az összeállítás célja, hogy demonstrálja az elvi elkötelezettséget a jogállami értékek és azok helyreállításának szükségessége mellett. A prezentációnak nem feladata ezen célok elérési módjának tárgyalása.</a:t>
            </a:r>
          </a:p>
          <a:p>
            <a:pPr marL="0" indent="0" algn="ctr">
              <a:spcBef>
                <a:spcPts val="1200"/>
              </a:spcBef>
              <a:buNone/>
            </a:pPr>
            <a:r>
              <a:rPr lang="hu-HU" sz="3000" b="1" dirty="0"/>
              <a:t>Az alábbi területek kerülnek tárgyalásra:</a:t>
            </a:r>
          </a:p>
          <a:p>
            <a:pPr marL="0" indent="0">
              <a:buNone/>
            </a:pPr>
            <a:endParaRPr lang="hu-HU" dirty="0"/>
          </a:p>
        </p:txBody>
      </p:sp>
      <p:sp>
        <p:nvSpPr>
          <p:cNvPr id="4" name="Téglalap 3"/>
          <p:cNvSpPr/>
          <p:nvPr/>
        </p:nvSpPr>
        <p:spPr>
          <a:xfrm>
            <a:off x="179105" y="2524938"/>
            <a:ext cx="5203600" cy="4298613"/>
          </a:xfrm>
          <a:prstGeom prst="rect">
            <a:avLst/>
          </a:prstGeom>
        </p:spPr>
        <p:txBody>
          <a:bodyPr wrap="square">
            <a:spAutoFit/>
          </a:bodyPr>
          <a:lstStyle/>
          <a:p>
            <a:pPr>
              <a:spcAft>
                <a:spcPts val="800"/>
              </a:spcAft>
            </a:pPr>
            <a:r>
              <a:rPr lang="hu-HU" sz="2200" b="1" dirty="0">
                <a:solidFill>
                  <a:srgbClr val="222222"/>
                </a:solidFill>
                <a:effectLst/>
                <a:latin typeface="+mj-lt"/>
                <a:ea typeface="Times New Roman" panose="02020603050405020304" pitchFamily="18" charset="0"/>
                <a:cs typeface="Times New Roman" panose="02020603050405020304" pitchFamily="18" charset="0"/>
              </a:rPr>
              <a:t>1. Alkotmány (Szente Zoltán)</a:t>
            </a:r>
            <a:endParaRPr lang="hu-HU" sz="2200" b="1" dirty="0">
              <a:effectLst/>
              <a:latin typeface="+mj-l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latin typeface="+mj-lt"/>
                <a:ea typeface="Times New Roman" panose="02020603050405020304" pitchFamily="18" charset="0"/>
                <a:cs typeface="Times New Roman" panose="02020603050405020304" pitchFamily="18" charset="0"/>
              </a:rPr>
              <a:t>2. Alkotmánybíróság (Kovács Ágnes)</a:t>
            </a:r>
            <a:endParaRPr lang="hu-HU" sz="2200" b="1" dirty="0">
              <a:effectLst/>
              <a:latin typeface="+mj-l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latin typeface="+mj-lt"/>
                <a:ea typeface="Times New Roman" panose="02020603050405020304" pitchFamily="18" charset="0"/>
                <a:cs typeface="Times New Roman" panose="02020603050405020304" pitchFamily="18" charset="0"/>
              </a:rPr>
              <a:t>3. Parlament (Kerekes Zsuzsa)</a:t>
            </a:r>
            <a:endParaRPr lang="hu-HU" sz="2200" b="1" dirty="0">
              <a:effectLst/>
              <a:latin typeface="+mj-l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latin typeface="+mj-lt"/>
                <a:ea typeface="Times New Roman" panose="02020603050405020304" pitchFamily="18" charset="0"/>
                <a:cs typeface="Times New Roman" panose="02020603050405020304" pitchFamily="18" charset="0"/>
              </a:rPr>
              <a:t>4. Köztársasági elnök. (Kerekes Zsuzsa)</a:t>
            </a:r>
            <a:endParaRPr lang="hu-HU" sz="2200" b="1" dirty="0">
              <a:effectLst/>
              <a:latin typeface="+mj-l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latin typeface="+mj-lt"/>
                <a:ea typeface="Times New Roman" panose="02020603050405020304" pitchFamily="18" charset="0"/>
                <a:cs typeface="Times New Roman" panose="02020603050405020304" pitchFamily="18" charset="0"/>
              </a:rPr>
              <a:t>5. Kormány (</a:t>
            </a:r>
            <a:r>
              <a:rPr lang="hu-HU" sz="2200" b="1" dirty="0">
                <a:solidFill>
                  <a:srgbClr val="222222"/>
                </a:solidFill>
                <a:latin typeface="+mj-lt"/>
                <a:ea typeface="Times New Roman" panose="02020603050405020304" pitchFamily="18" charset="0"/>
                <a:cs typeface="Times New Roman" panose="02020603050405020304" pitchFamily="18" charset="0"/>
              </a:rPr>
              <a:t>Vörös Imre</a:t>
            </a:r>
            <a:r>
              <a:rPr lang="hu-HU" sz="2200" b="1" dirty="0">
                <a:solidFill>
                  <a:srgbClr val="222222"/>
                </a:solidFill>
                <a:effectLst/>
                <a:latin typeface="+mj-lt"/>
                <a:ea typeface="Times New Roman" panose="02020603050405020304" pitchFamily="18" charset="0"/>
                <a:cs typeface="Times New Roman" panose="02020603050405020304" pitchFamily="18" charset="0"/>
              </a:rPr>
              <a:t>)</a:t>
            </a:r>
            <a:endParaRPr lang="hu-HU" sz="2200" b="1" dirty="0">
              <a:effectLst/>
              <a:latin typeface="+mj-l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latin typeface="+mj-lt"/>
                <a:ea typeface="Times New Roman" panose="02020603050405020304" pitchFamily="18" charset="0"/>
                <a:cs typeface="Times New Roman" panose="02020603050405020304" pitchFamily="18" charset="0"/>
              </a:rPr>
              <a:t>6. Bíróság (</a:t>
            </a:r>
            <a:r>
              <a:rPr lang="hu-HU" sz="2200" b="1" dirty="0" err="1">
                <a:solidFill>
                  <a:srgbClr val="222222"/>
                </a:solidFill>
                <a:effectLst/>
                <a:latin typeface="+mj-lt"/>
                <a:ea typeface="Times New Roman" panose="02020603050405020304" pitchFamily="18" charset="0"/>
                <a:cs typeface="Times New Roman" panose="02020603050405020304" pitchFamily="18" charset="0"/>
              </a:rPr>
              <a:t>Kadlót</a:t>
            </a:r>
            <a:r>
              <a:rPr lang="hu-HU" sz="2200" b="1" dirty="0">
                <a:solidFill>
                  <a:srgbClr val="222222"/>
                </a:solidFill>
                <a:effectLst/>
                <a:latin typeface="+mj-lt"/>
                <a:ea typeface="Times New Roman" panose="02020603050405020304" pitchFamily="18" charset="0"/>
                <a:cs typeface="Times New Roman" panose="02020603050405020304" pitchFamily="18" charset="0"/>
              </a:rPr>
              <a:t> Erzsébet)</a:t>
            </a:r>
          </a:p>
          <a:p>
            <a:pPr>
              <a:spcAft>
                <a:spcPts val="800"/>
              </a:spcAft>
            </a:pPr>
            <a:r>
              <a:rPr lang="hu-HU" sz="2200" b="1" dirty="0">
                <a:solidFill>
                  <a:srgbClr val="222222"/>
                </a:solidFill>
                <a:latin typeface="+mj-lt"/>
                <a:ea typeface="Calibri" panose="020F0502020204030204" pitchFamily="34" charset="0"/>
                <a:cs typeface="Times New Roman" panose="02020603050405020304" pitchFamily="18" charset="0"/>
              </a:rPr>
              <a:t>7. Ügyészség (</a:t>
            </a:r>
            <a:r>
              <a:rPr lang="hu-HU" sz="2200" b="1" dirty="0" err="1">
                <a:solidFill>
                  <a:srgbClr val="222222"/>
                </a:solidFill>
                <a:latin typeface="+mj-lt"/>
                <a:ea typeface="Calibri" panose="020F0502020204030204" pitchFamily="34" charset="0"/>
                <a:cs typeface="Times New Roman" panose="02020603050405020304" pitchFamily="18" charset="0"/>
              </a:rPr>
              <a:t>Kadlót</a:t>
            </a:r>
            <a:r>
              <a:rPr lang="hu-HU" sz="2200" b="1" dirty="0">
                <a:solidFill>
                  <a:srgbClr val="222222"/>
                </a:solidFill>
                <a:latin typeface="+mj-lt"/>
                <a:ea typeface="Calibri" panose="020F0502020204030204" pitchFamily="34" charset="0"/>
                <a:cs typeface="Times New Roman" panose="02020603050405020304" pitchFamily="18" charset="0"/>
              </a:rPr>
              <a:t> Erzsébet)</a:t>
            </a:r>
            <a:endParaRPr lang="hu-HU" sz="2200" b="1" dirty="0">
              <a:effectLst/>
              <a:latin typeface="+mj-l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latin typeface="+mj-lt"/>
                <a:ea typeface="Times New Roman" panose="02020603050405020304" pitchFamily="18" charset="0"/>
                <a:cs typeface="Times New Roman" panose="02020603050405020304" pitchFamily="18" charset="0"/>
              </a:rPr>
              <a:t>8</a:t>
            </a:r>
            <a:r>
              <a:rPr lang="hu-HU" sz="2200" b="1" dirty="0">
                <a:solidFill>
                  <a:srgbClr val="222222"/>
                </a:solidFill>
                <a:effectLst/>
                <a:latin typeface="+mj-lt"/>
                <a:ea typeface="Times New Roman" panose="02020603050405020304" pitchFamily="18" charset="0"/>
                <a:cs typeface="Times New Roman" panose="02020603050405020304" pitchFamily="18" charset="0"/>
              </a:rPr>
              <a:t>. Rendőrség (</a:t>
            </a:r>
            <a:r>
              <a:rPr lang="hu-HU" sz="2200" b="1" dirty="0" err="1">
                <a:solidFill>
                  <a:srgbClr val="222222"/>
                </a:solidFill>
                <a:effectLst/>
                <a:latin typeface="+mj-lt"/>
                <a:ea typeface="Times New Roman" panose="02020603050405020304" pitchFamily="18" charset="0"/>
                <a:cs typeface="Times New Roman" panose="02020603050405020304" pitchFamily="18" charset="0"/>
              </a:rPr>
              <a:t>Krémer</a:t>
            </a:r>
            <a:r>
              <a:rPr lang="hu-HU" sz="2200" b="1" dirty="0">
                <a:solidFill>
                  <a:srgbClr val="222222"/>
                </a:solidFill>
                <a:effectLst/>
                <a:latin typeface="+mj-lt"/>
                <a:ea typeface="Times New Roman" panose="02020603050405020304" pitchFamily="18" charset="0"/>
                <a:cs typeface="Times New Roman" panose="02020603050405020304" pitchFamily="18" charset="0"/>
              </a:rPr>
              <a:t> Ferenc)</a:t>
            </a:r>
            <a:endParaRPr lang="hu-HU" sz="2200" b="1" dirty="0">
              <a:effectLst/>
              <a:latin typeface="+mj-l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latin typeface="+mj-lt"/>
                <a:ea typeface="Times New Roman" panose="02020603050405020304" pitchFamily="18" charset="0"/>
                <a:cs typeface="Times New Roman" panose="02020603050405020304" pitchFamily="18" charset="0"/>
              </a:rPr>
              <a:t>9</a:t>
            </a:r>
            <a:r>
              <a:rPr lang="hu-HU" sz="2200" b="1" dirty="0">
                <a:solidFill>
                  <a:srgbClr val="222222"/>
                </a:solidFill>
                <a:effectLst/>
                <a:latin typeface="+mj-lt"/>
                <a:ea typeface="Times New Roman" panose="02020603050405020304" pitchFamily="18" charset="0"/>
                <a:cs typeface="Times New Roman" panose="02020603050405020304" pitchFamily="18" charset="0"/>
              </a:rPr>
              <a:t>. Honvédség </a:t>
            </a:r>
            <a:r>
              <a:rPr lang="hu-HU" sz="2200" b="1" dirty="0">
                <a:solidFill>
                  <a:srgbClr val="222222"/>
                </a:solidFill>
                <a:latin typeface="+mj-lt"/>
                <a:ea typeface="Times New Roman" panose="02020603050405020304" pitchFamily="18" charset="0"/>
                <a:cs typeface="Times New Roman" panose="02020603050405020304" pitchFamily="18" charset="0"/>
              </a:rPr>
              <a:t>(Kelemen László, Szenes </a:t>
            </a:r>
            <a:r>
              <a:rPr lang="hu-HU" sz="2200" b="1" dirty="0">
                <a:solidFill>
                  <a:srgbClr val="222222"/>
                </a:solidFill>
                <a:effectLst/>
                <a:latin typeface="+mj-lt"/>
                <a:ea typeface="Times New Roman" panose="02020603050405020304" pitchFamily="18" charset="0"/>
                <a:cs typeface="Times New Roman" panose="02020603050405020304" pitchFamily="18" charset="0"/>
              </a:rPr>
              <a:t>Zoltán)</a:t>
            </a:r>
            <a:endParaRPr lang="hu-HU" sz="2200" b="1" dirty="0">
              <a:effectLst/>
              <a:latin typeface="+mj-lt"/>
              <a:ea typeface="Calibri" panose="020F0502020204030204" pitchFamily="34" charset="0"/>
              <a:cs typeface="Times New Roman" panose="02020603050405020304" pitchFamily="18" charset="0"/>
            </a:endParaRPr>
          </a:p>
        </p:txBody>
      </p:sp>
      <p:sp>
        <p:nvSpPr>
          <p:cNvPr id="5" name="Téglalap 4"/>
          <p:cNvSpPr/>
          <p:nvPr/>
        </p:nvSpPr>
        <p:spPr>
          <a:xfrm>
            <a:off x="6197600" y="2466312"/>
            <a:ext cx="5384800" cy="4298613"/>
          </a:xfrm>
          <a:prstGeom prst="rect">
            <a:avLst/>
          </a:prstGeom>
        </p:spPr>
        <p:txBody>
          <a:bodyPr wrap="square">
            <a:spAutoFit/>
          </a:bodyPr>
          <a:lstStyle/>
          <a:p>
            <a:pPr>
              <a:spcAft>
                <a:spcPts val="800"/>
              </a:spcAft>
            </a:pPr>
            <a:r>
              <a:rPr lang="hu-HU" sz="2200" b="1" dirty="0">
                <a:solidFill>
                  <a:srgbClr val="222222"/>
                </a:solidFill>
                <a:ea typeface="Times New Roman" panose="02020603050405020304" pitchFamily="18" charset="0"/>
                <a:cs typeface="Times New Roman" panose="02020603050405020304" pitchFamily="18" charset="0"/>
              </a:rPr>
              <a:t>10. Titkosszolgálatok, nemzetbiztonság (Telkes András)</a:t>
            </a:r>
            <a:endParaRPr lang="hu-HU" sz="2200" b="1" dirty="0">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ea typeface="Times New Roman" panose="02020603050405020304" pitchFamily="18" charset="0"/>
                <a:cs typeface="Times New Roman" panose="02020603050405020304" pitchFamily="18" charset="0"/>
              </a:rPr>
              <a:t>11. Központi ellenőrző szervek (</a:t>
            </a:r>
            <a:r>
              <a:rPr lang="hu-HU" sz="2200" b="1" dirty="0" err="1">
                <a:solidFill>
                  <a:srgbClr val="222222"/>
                </a:solidFill>
                <a:effectLst/>
                <a:ea typeface="Times New Roman" panose="02020603050405020304" pitchFamily="18" charset="0"/>
                <a:cs typeface="Times New Roman" panose="02020603050405020304" pitchFamily="18" charset="0"/>
              </a:rPr>
              <a:t>Gadó</a:t>
            </a:r>
            <a:r>
              <a:rPr lang="hu-HU" sz="2200" b="1" dirty="0">
                <a:solidFill>
                  <a:srgbClr val="222222"/>
                </a:solidFill>
                <a:effectLst/>
                <a:ea typeface="Times New Roman" panose="02020603050405020304" pitchFamily="18" charset="0"/>
                <a:cs typeface="Times New Roman" panose="02020603050405020304" pitchFamily="18" charset="0"/>
              </a:rPr>
              <a:t> Gábor)</a:t>
            </a:r>
          </a:p>
          <a:p>
            <a:pPr>
              <a:spcAft>
                <a:spcPts val="800"/>
              </a:spcAft>
            </a:pPr>
            <a:r>
              <a:rPr lang="hu-HU" sz="2200" b="1" dirty="0">
                <a:solidFill>
                  <a:srgbClr val="222222"/>
                </a:solidFill>
                <a:effectLst/>
                <a:ea typeface="Times New Roman" panose="02020603050405020304" pitchFamily="18" charset="0"/>
                <a:cs typeface="Times New Roman" panose="02020603050405020304" pitchFamily="18" charset="0"/>
              </a:rPr>
              <a:t>12. Önkormányzatok (Pálné Kovács Ilona)</a:t>
            </a:r>
            <a:endParaRPr lang="hu-HU" sz="2200" b="1" dirty="0">
              <a:effectLs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ea typeface="Times New Roman" panose="02020603050405020304" pitchFamily="18" charset="0"/>
                <a:cs typeface="Times New Roman" panose="02020603050405020304" pitchFamily="18" charset="0"/>
              </a:rPr>
              <a:t>13. Információszabadság (Kerekes Zsuzsa)</a:t>
            </a:r>
            <a:endParaRPr lang="hu-HU" sz="2200" b="1" dirty="0">
              <a:effectLs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ea typeface="Times New Roman" panose="02020603050405020304" pitchFamily="18" charset="0"/>
                <a:cs typeface="Times New Roman" panose="02020603050405020304" pitchFamily="18" charset="0"/>
              </a:rPr>
              <a:t>14. Véleményszabadság (Polyák Gábor)</a:t>
            </a:r>
            <a:endParaRPr lang="hu-HU" sz="2200" b="1" dirty="0">
              <a:effectLs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ea typeface="Times New Roman" panose="02020603050405020304" pitchFamily="18" charset="0"/>
                <a:cs typeface="Times New Roman" panose="02020603050405020304" pitchFamily="18" charset="0"/>
              </a:rPr>
              <a:t>15. Média (Polyák Gábor, Urbán Ágnes)</a:t>
            </a:r>
            <a:endParaRPr lang="hu-HU" sz="2200" b="1" dirty="0">
              <a:effectLs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ea typeface="Times New Roman" panose="02020603050405020304" pitchFamily="18" charset="0"/>
                <a:cs typeface="Times New Roman" panose="02020603050405020304" pitchFamily="18" charset="0"/>
              </a:rPr>
              <a:t>16. Gyülekezési jog</a:t>
            </a:r>
            <a:endParaRPr lang="hu-HU" sz="2200" b="1" dirty="0">
              <a:effectLs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ea typeface="Times New Roman" panose="02020603050405020304" pitchFamily="18" charset="0"/>
                <a:cs typeface="Times New Roman" panose="02020603050405020304" pitchFamily="18" charset="0"/>
              </a:rPr>
              <a:t>17. Egyesülési jog </a:t>
            </a:r>
            <a:endParaRPr lang="hu-HU" sz="2200" b="1" dirty="0">
              <a:effectLst/>
              <a:ea typeface="Calibri" panose="020F0502020204030204" pitchFamily="34" charset="0"/>
              <a:cs typeface="Times New Roman" panose="02020603050405020304" pitchFamily="18" charset="0"/>
            </a:endParaRPr>
          </a:p>
          <a:p>
            <a:pPr>
              <a:spcAft>
                <a:spcPts val="800"/>
              </a:spcAft>
            </a:pPr>
            <a:r>
              <a:rPr lang="hu-HU" sz="2200" b="1" dirty="0">
                <a:solidFill>
                  <a:srgbClr val="222222"/>
                </a:solidFill>
                <a:effectLst/>
                <a:ea typeface="Times New Roman" panose="02020603050405020304" pitchFamily="18" charset="0"/>
                <a:cs typeface="Times New Roman" panose="02020603050405020304" pitchFamily="18" charset="0"/>
              </a:rPr>
              <a:t>18. Választások (Mécs János, Tóka Gábor)</a:t>
            </a:r>
            <a:endParaRPr lang="hu-HU" sz="22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34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4496"/>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ea typeface="Calibri" panose="020F0502020204030204" pitchFamily="34" charset="0"/>
                <a:cs typeface="Calibri" panose="020F0502020204030204" pitchFamily="34" charset="0"/>
              </a:rPr>
              <a:t>1. Alkotmány</a:t>
            </a:r>
            <a:endParaRPr sz="4400" b="1"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73891" y="478848"/>
            <a:ext cx="12118109" cy="6324725"/>
          </a:xfrm>
          <a:prstGeom prst="rect">
            <a:avLst/>
          </a:prstGeom>
          <a:noFill/>
          <a:ln>
            <a:noFill/>
          </a:ln>
        </p:spPr>
        <p:txBody>
          <a:bodyPr spcFirstLastPara="1" wrap="square" lIns="121900" tIns="60933" rIns="121900" bIns="60933" anchor="t" anchorCtr="0">
            <a:noAutofit/>
          </a:bodyPr>
          <a:lstStyle/>
          <a:p>
            <a:pPr marL="0" indent="-360363">
              <a:spcBef>
                <a:spcPts val="600"/>
              </a:spcBef>
              <a:buFont typeface="Wingdings" panose="05000000000000000000" pitchFamily="2" charset="2"/>
              <a:buChar char="Ø"/>
            </a:pPr>
            <a:r>
              <a:rPr lang="hu-HU" sz="1900" b="1" dirty="0"/>
              <a:t>Az </a:t>
            </a:r>
            <a:r>
              <a:rPr lang="hu-HU" sz="1900" b="1" dirty="0" err="1"/>
              <a:t>alkotmányozási</a:t>
            </a:r>
            <a:r>
              <a:rPr lang="hu-HU" sz="1900" b="1" dirty="0"/>
              <a:t> eljárásnak  demokratikusnak, átláthatónak és nyilvánosnak kell lennie, amelynek folyamatába a parlamenti pártokon kívül be kell vonni a legfontosabb társadalmi és szakmai szervezeteket;</a:t>
            </a:r>
          </a:p>
          <a:p>
            <a:pPr marL="0" indent="-360363">
              <a:spcBef>
                <a:spcPts val="600"/>
              </a:spcBef>
              <a:buFont typeface="Wingdings" panose="05000000000000000000" pitchFamily="2" charset="2"/>
              <a:buChar char="Ø"/>
            </a:pPr>
            <a:r>
              <a:rPr lang="hu-HU" sz="1900" b="1" dirty="0"/>
              <a:t>Az Alkotmánynak erős legitimációval kell rendelkeznie, és lehetőség szerint minél szélesebb politikai és társadalmi konszenzuson kell nyugodnia, széles társadalmi vitának kell megelőznie;</a:t>
            </a:r>
          </a:p>
          <a:p>
            <a:pPr marL="0" indent="-360363">
              <a:spcBef>
                <a:spcPts val="600"/>
              </a:spcBef>
              <a:buFont typeface="Wingdings" panose="05000000000000000000" pitchFamily="2" charset="2"/>
              <a:buChar char="Ø"/>
            </a:pPr>
            <a:r>
              <a:rPr lang="hu-HU" sz="1900" b="1" dirty="0"/>
              <a:t>Amennyiben nem áll rendelkezésre széles, az ellenzék jelentős részét is magában foglaló többség egy új alkotmány elfogadásához, addig az Alaptörvényt kell kigyomlálni és kiegészíteni az államszervezet demokratikus működése és az európai emberi jogi normák érvényesítése érdekében;</a:t>
            </a:r>
          </a:p>
          <a:p>
            <a:pPr marL="0" indent="-360363">
              <a:spcBef>
                <a:spcPts val="600"/>
              </a:spcBef>
              <a:buFont typeface="Wingdings" panose="05000000000000000000" pitchFamily="2" charset="2"/>
              <a:buChar char="Ø"/>
            </a:pPr>
            <a:r>
              <a:rPr lang="hu-HU" sz="1900" b="1" dirty="0"/>
              <a:t>Az Alkotmánynak a jogrendszer csúcsán kell állnia, s érvényesülését intézményi és eljárási garanciákkal kell biztosítani;</a:t>
            </a:r>
          </a:p>
          <a:p>
            <a:pPr marL="0" indent="-360363">
              <a:spcBef>
                <a:spcPts val="600"/>
              </a:spcBef>
              <a:buFont typeface="Wingdings" panose="05000000000000000000" pitchFamily="2" charset="2"/>
              <a:buChar char="Ø"/>
            </a:pPr>
            <a:r>
              <a:rPr lang="hu-HU" sz="1900" b="1" dirty="0"/>
              <a:t>Az Alkotmány stabilitását különleges garanciákkal kell védeni, amelyek biztosítják, hogy egyoldalúan, az aktuális kormánytöbbség által ne legyen módosítható;</a:t>
            </a:r>
          </a:p>
          <a:p>
            <a:pPr marL="0" indent="-360363">
              <a:spcBef>
                <a:spcPts val="600"/>
              </a:spcBef>
              <a:buFont typeface="Wingdings" panose="05000000000000000000" pitchFamily="2" charset="2"/>
              <a:buChar char="Ø"/>
            </a:pPr>
            <a:r>
              <a:rPr lang="hu-HU" sz="1900" b="1" dirty="0"/>
              <a:t>Az Alkotmánynak a modern európai alkotmányosság értékein kell nyugodnia; ezeken túl azonban nem tartalmazhat olyan vallási, világnézeti, politikai vagy erkölcsi értékítéleteket, amelyek megosztják a társadalmat;</a:t>
            </a:r>
          </a:p>
          <a:p>
            <a:pPr marL="0" indent="-360363">
              <a:spcBef>
                <a:spcPts val="600"/>
              </a:spcBef>
              <a:buFont typeface="Wingdings" panose="05000000000000000000" pitchFamily="2" charset="2"/>
              <a:buChar char="Ø"/>
            </a:pPr>
            <a:r>
              <a:rPr lang="hu-HU" sz="1900" b="1" dirty="0"/>
              <a:t>Az Alkotmánynak el kell ismernie az alapvető emberi és állampolgári jogokat, mint amelyek érvényesítése az állam legfontosabb feladata, s azok érvényesülése számára hatékony garanciákat kell biztosítania;</a:t>
            </a:r>
          </a:p>
          <a:p>
            <a:pPr marL="0" indent="-360363">
              <a:spcBef>
                <a:spcPts val="600"/>
              </a:spcBef>
              <a:buFont typeface="Wingdings" panose="05000000000000000000" pitchFamily="2" charset="2"/>
              <a:buChar char="Ø"/>
            </a:pPr>
            <a:r>
              <a:rPr lang="hu-HU" sz="1900" b="1" dirty="0"/>
              <a:t>Az Alkotmánynak biztosítania kell az államszervezet demokratikus működését, amelynek a hatalommegosztás és a jogállamiság alapvető elvein kell alapulnia;</a:t>
            </a:r>
          </a:p>
          <a:p>
            <a:pPr marL="0" indent="-360363">
              <a:spcBef>
                <a:spcPts val="600"/>
              </a:spcBef>
              <a:buFont typeface="Wingdings" panose="05000000000000000000" pitchFamily="2" charset="2"/>
              <a:buChar char="Ø"/>
            </a:pPr>
            <a:r>
              <a:rPr lang="hu-HU" sz="1900" b="1" dirty="0"/>
              <a:t>Az Alkotmány alapján létrehozott alkotmányos rendszernek illeszkednie kell a demokratikus államok közösségébe, garantálva az ország EU- és NATO tagságát.</a:t>
            </a:r>
          </a:p>
        </p:txBody>
      </p:sp>
    </p:spTree>
    <p:extLst>
      <p:ext uri="{BB962C8B-B14F-4D97-AF65-F5344CB8AC3E}">
        <p14:creationId xmlns:p14="http://schemas.microsoft.com/office/powerpoint/2010/main" val="290426676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40507"/>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rPr>
              <a:t>2. Alkotmánybíróság</a:t>
            </a:r>
            <a:endParaRPr sz="4400"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143933" y="593105"/>
            <a:ext cx="11904133" cy="6264896"/>
          </a:xfrm>
          <a:prstGeom prst="rect">
            <a:avLst/>
          </a:prstGeom>
          <a:noFill/>
          <a:ln>
            <a:noFill/>
          </a:ln>
        </p:spPr>
        <p:txBody>
          <a:bodyPr spcFirstLastPara="1" wrap="square" lIns="121900" tIns="60933" rIns="121900" bIns="60933" anchor="t" anchorCtr="0">
            <a:noAutofit/>
          </a:bodyPr>
          <a:lstStyle/>
          <a:p>
            <a:pPr>
              <a:buFont typeface="Wingdings" panose="05000000000000000000" pitchFamily="2" charset="2"/>
              <a:buChar char="Ø"/>
            </a:pPr>
            <a:r>
              <a:rPr lang="hu-HU" sz="1800" b="1" dirty="0"/>
              <a:t>Az alkotmánybíró-jelölési eljárás </a:t>
            </a:r>
            <a:r>
              <a:rPr lang="hu-HU" sz="1800" b="1" i="1" dirty="0"/>
              <a:t>többszereplős </a:t>
            </a:r>
            <a:r>
              <a:rPr lang="hu-HU" sz="1800" b="1" dirty="0"/>
              <a:t>folyamatának biztosítása, többek között a bírói hatalmi ág és szakmai testületek bevonása a jelölési folyamatba. Az Országgyűlés közreműködése során a jelölőbizottság paritásos jellegének helyreállítása.</a:t>
            </a:r>
          </a:p>
          <a:p>
            <a:pPr>
              <a:buFont typeface="Wingdings" panose="05000000000000000000" pitchFamily="2" charset="2"/>
              <a:buChar char="Ø"/>
            </a:pPr>
            <a:r>
              <a:rPr lang="hu-HU" sz="1800" b="1" dirty="0"/>
              <a:t>Az alkotmánybíróvá válás feltételeként legalább 10 éves bírói gyakorlat vagy jogtudományi múlt előírása; és az alkalmassági kritériumok szigorú ellenőrzése az érintett szakmai testületek, például az MTA és az ügyvédi kamara által; </a:t>
            </a:r>
          </a:p>
          <a:p>
            <a:pPr>
              <a:buFont typeface="Wingdings" panose="05000000000000000000" pitchFamily="2" charset="2"/>
              <a:buChar char="Ø"/>
            </a:pPr>
            <a:r>
              <a:rPr lang="hu-HU" sz="1800" b="1" dirty="0"/>
              <a:t>A jelölési eljárás teljes nyilvánosságának biztosítása; a közvélemény által is követhető </a:t>
            </a:r>
            <a:r>
              <a:rPr lang="hu-HU" sz="1800" b="1" i="1" dirty="0"/>
              <a:t>nyilvános meghallgatás</a:t>
            </a:r>
            <a:r>
              <a:rPr lang="hu-HU" sz="1800" b="1" dirty="0"/>
              <a:t> intézményesítése;</a:t>
            </a:r>
          </a:p>
          <a:p>
            <a:pPr>
              <a:buFont typeface="Wingdings" panose="05000000000000000000" pitchFamily="2" charset="2"/>
              <a:buChar char="Ø"/>
            </a:pPr>
            <a:r>
              <a:rPr lang="hu-HU" sz="1800" b="1" dirty="0"/>
              <a:t>Az </a:t>
            </a:r>
            <a:r>
              <a:rPr lang="hu-HU" sz="1800" b="1" dirty="0" err="1"/>
              <a:t>alkotmánybírák</a:t>
            </a:r>
            <a:r>
              <a:rPr lang="hu-HU" sz="1800" b="1" dirty="0"/>
              <a:t> mandátuma egy kormányzati ciklusnál hosszabb időszakra, határozott időre szóljon; a mandátum ne legyen megújítható;</a:t>
            </a:r>
          </a:p>
          <a:p>
            <a:pPr>
              <a:buFont typeface="Wingdings" panose="05000000000000000000" pitchFamily="2" charset="2"/>
              <a:buChar char="Ø"/>
            </a:pPr>
            <a:r>
              <a:rPr lang="hu-HU" sz="1800" b="1" dirty="0"/>
              <a:t>A törvények felülvizsgálatára vonatkozó alkotmánybírósági hatáskör </a:t>
            </a:r>
            <a:r>
              <a:rPr lang="hu-HU" sz="1800" b="1" i="1" dirty="0"/>
              <a:t>teljességének</a:t>
            </a:r>
            <a:r>
              <a:rPr lang="hu-HU" sz="1800" b="1" dirty="0"/>
              <a:t> helyreállítása, azaz az Alkotmánybíróság kapja vissza a költségvetéssel, adókkal, vámokkal, járulékokkal és illetékekkel kapcsolatos alkotmányos, normatív felülvizsgálati jogköreinek teljességét; </a:t>
            </a:r>
          </a:p>
          <a:p>
            <a:pPr>
              <a:buFont typeface="Wingdings" panose="05000000000000000000" pitchFamily="2" charset="2"/>
              <a:buChar char="Ø"/>
            </a:pPr>
            <a:r>
              <a:rPr lang="hu-HU" sz="1800" b="1" dirty="0"/>
              <a:t>Az Alkotmánybírósághoz való </a:t>
            </a:r>
            <a:r>
              <a:rPr lang="hu-HU" sz="1800" b="1" i="1" dirty="0"/>
              <a:t>hozzáférés bővítése</a:t>
            </a:r>
            <a:r>
              <a:rPr lang="hu-HU" sz="1800" b="1" dirty="0"/>
              <a:t>, az indítványozási jogosultság kiterjesztése absztrakt utólagos normakontroll hatáskörben;</a:t>
            </a:r>
          </a:p>
          <a:p>
            <a:pPr>
              <a:buFont typeface="Wingdings" panose="05000000000000000000" pitchFamily="2" charset="2"/>
              <a:buChar char="Ø"/>
            </a:pPr>
            <a:r>
              <a:rPr lang="hu-HU" sz="1800" b="1" i="1" dirty="0"/>
              <a:t>Automatizált </a:t>
            </a:r>
            <a:r>
              <a:rPr lang="hu-HU" sz="1800" b="1" dirty="0"/>
              <a:t>ügyelosztási rend bevezetése az Alkotmánybíróságon;</a:t>
            </a:r>
          </a:p>
          <a:p>
            <a:pPr>
              <a:buFont typeface="Wingdings" panose="05000000000000000000" pitchFamily="2" charset="2"/>
              <a:buChar char="Ø"/>
            </a:pPr>
            <a:r>
              <a:rPr lang="hu-HU" sz="1800" b="1" i="1" dirty="0"/>
              <a:t>Határidők</a:t>
            </a:r>
            <a:r>
              <a:rPr lang="hu-HU" sz="1800" b="1" dirty="0"/>
              <a:t> bevezetése az alkotmánybírósági eljárásokban, legfőképpen a jogerős bírói döntésekkel szemben előterjesztett alkotmányjogi panasz esetén;</a:t>
            </a:r>
          </a:p>
          <a:p>
            <a:pPr>
              <a:buFont typeface="Wingdings" panose="05000000000000000000" pitchFamily="2" charset="2"/>
              <a:buChar char="Ø"/>
            </a:pPr>
            <a:r>
              <a:rPr lang="hu-HU" sz="1800" b="1" dirty="0"/>
              <a:t>Az Alkotmánybíróság elnökét az alkotmánybírók </a:t>
            </a:r>
            <a:r>
              <a:rPr lang="hu-HU" sz="1800" b="1" i="1" dirty="0"/>
              <a:t>maguk közül </a:t>
            </a:r>
            <a:r>
              <a:rPr lang="hu-HU" sz="1800" b="1" dirty="0"/>
              <a:t>válasszák meg;</a:t>
            </a:r>
          </a:p>
          <a:p>
            <a:pPr>
              <a:buFont typeface="Wingdings" panose="05000000000000000000" pitchFamily="2" charset="2"/>
              <a:buChar char="Ø"/>
            </a:pPr>
            <a:r>
              <a:rPr lang="hu-HU" sz="1800" b="1" dirty="0"/>
              <a:t>Az alkotmánymódosítások </a:t>
            </a:r>
            <a:r>
              <a:rPr lang="hu-HU" sz="1800" b="1" i="1" dirty="0"/>
              <a:t>tartalmi felülvizsgálatát </a:t>
            </a:r>
            <a:r>
              <a:rPr lang="hu-HU" sz="1800" b="1" dirty="0"/>
              <a:t>kizáró szabály hatályon kívül helyezése;</a:t>
            </a:r>
          </a:p>
          <a:p>
            <a:pPr>
              <a:buFont typeface="Wingdings" panose="05000000000000000000" pitchFamily="2" charset="2"/>
              <a:buChar char="Ø"/>
            </a:pPr>
            <a:r>
              <a:rPr lang="hu-HU" sz="1800" b="1" dirty="0"/>
              <a:t>Az Alkotmánybíróság </a:t>
            </a:r>
            <a:r>
              <a:rPr lang="hu-HU" sz="1800" b="1" i="1" dirty="0"/>
              <a:t>értelmezési mozgásterét</a:t>
            </a:r>
            <a:r>
              <a:rPr lang="hu-HU" sz="1800" b="1" dirty="0"/>
              <a:t> korlátozó szabályok hatályon kívül helyezése.</a:t>
            </a:r>
            <a:endParaRPr lang="hu-HU" sz="2000" b="1" dirty="0"/>
          </a:p>
        </p:txBody>
      </p:sp>
    </p:spTree>
    <p:extLst>
      <p:ext uri="{BB962C8B-B14F-4D97-AF65-F5344CB8AC3E}">
        <p14:creationId xmlns:p14="http://schemas.microsoft.com/office/powerpoint/2010/main" val="137428525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54198"/>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ea typeface="Calibri" panose="020F0502020204030204" pitchFamily="34" charset="0"/>
                <a:cs typeface="Calibri" panose="020F0502020204030204" pitchFamily="34" charset="0"/>
              </a:rPr>
              <a:t>3. Parlament</a:t>
            </a:r>
            <a:endParaRPr sz="4400" b="1"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250372" y="794856"/>
            <a:ext cx="11941628" cy="6063143"/>
          </a:xfrm>
          <a:prstGeom prst="rect">
            <a:avLst/>
          </a:prstGeom>
          <a:noFill/>
          <a:ln>
            <a:noFill/>
          </a:ln>
        </p:spPr>
        <p:txBody>
          <a:bodyPr spcFirstLastPara="1" wrap="square" lIns="121900" tIns="60933" rIns="121900" bIns="60933" anchor="t" anchorCtr="0">
            <a:noAutofit/>
          </a:bodyPr>
          <a:lstStyle/>
          <a:p>
            <a:pPr>
              <a:buFont typeface="Wingdings" panose="05000000000000000000" pitchFamily="2" charset="2"/>
              <a:buChar char="Ø"/>
            </a:pPr>
            <a:r>
              <a:rPr lang="hu-HU" sz="2400" b="1" dirty="0"/>
              <a:t>A kivételes törvényhozási eljárások lehetőségének korlátozása;</a:t>
            </a:r>
          </a:p>
          <a:p>
            <a:pPr>
              <a:buFont typeface="Wingdings" panose="05000000000000000000" pitchFamily="2" charset="2"/>
              <a:buChar char="Ø"/>
            </a:pPr>
            <a:r>
              <a:rPr lang="hu-HU" sz="2400" b="1" dirty="0"/>
              <a:t>A vizsgálóbizottságok létrehozására és működésére vonatkozó szabályok felülvizsgálata;  </a:t>
            </a:r>
          </a:p>
          <a:p>
            <a:pPr>
              <a:buFont typeface="Wingdings" panose="05000000000000000000" pitchFamily="2" charset="2"/>
              <a:buChar char="Ø"/>
            </a:pPr>
            <a:r>
              <a:rPr lang="hu-HU" sz="2400" b="1" dirty="0"/>
              <a:t>A képviselők véleménynyilvánítási szabadságának garantálása.</a:t>
            </a:r>
          </a:p>
          <a:p>
            <a:pPr>
              <a:buFont typeface="Wingdings" panose="05000000000000000000" pitchFamily="2" charset="2"/>
              <a:buChar char="Ø"/>
            </a:pPr>
            <a:r>
              <a:rPr lang="hu-HU" sz="2400" b="1" dirty="0"/>
              <a:t>A házelnök önkényes bírságolási jogának megszüntetése;</a:t>
            </a:r>
          </a:p>
          <a:p>
            <a:pPr>
              <a:buFont typeface="Wingdings" panose="05000000000000000000" pitchFamily="2" charset="2"/>
              <a:buChar char="Ø"/>
            </a:pPr>
            <a:r>
              <a:rPr lang="hu-HU" sz="2400" b="1" dirty="0"/>
              <a:t>Az egyéni képviselői törvénykezdeményezési jog megszüntetése;</a:t>
            </a:r>
          </a:p>
          <a:p>
            <a:pPr>
              <a:buFont typeface="Wingdings" panose="05000000000000000000" pitchFamily="2" charset="2"/>
              <a:buChar char="Ø"/>
            </a:pPr>
            <a:r>
              <a:rPr lang="hu-HU" sz="2400" b="1" dirty="0"/>
              <a:t>A tárgysorozatba vétel előfeltételeként a törvénytervezetek előzetes közzététele, a hatástanulmány és a társadalmi vita előírása;</a:t>
            </a:r>
          </a:p>
          <a:p>
            <a:pPr>
              <a:buFont typeface="Wingdings" panose="05000000000000000000" pitchFamily="2" charset="2"/>
              <a:buChar char="Ø"/>
            </a:pPr>
            <a:r>
              <a:rPr lang="hu-HU" sz="2400" b="1" dirty="0"/>
              <a:t>Az ún. salátatörvények tilalma;</a:t>
            </a:r>
          </a:p>
          <a:p>
            <a:pPr>
              <a:buFont typeface="Wingdings" panose="05000000000000000000" pitchFamily="2" charset="2"/>
              <a:buChar char="Ø"/>
            </a:pPr>
            <a:r>
              <a:rPr lang="hu-HU" sz="2400" b="1" dirty="0"/>
              <a:t>A plénum ülésezési rendjének </a:t>
            </a:r>
            <a:r>
              <a:rPr lang="hu-HU" sz="2400" b="1" dirty="0" err="1"/>
              <a:t>újraszabályozása</a:t>
            </a:r>
            <a:r>
              <a:rPr lang="hu-HU" sz="2400" b="1" dirty="0"/>
              <a:t> (az éjszakai ülésezés tilalma);</a:t>
            </a:r>
          </a:p>
          <a:p>
            <a:pPr>
              <a:buFont typeface="Wingdings" panose="05000000000000000000" pitchFamily="2" charset="2"/>
              <a:buChar char="Ø"/>
            </a:pPr>
            <a:r>
              <a:rPr lang="hu-HU" sz="2400" b="1" dirty="0"/>
              <a:t>A 2/3- </a:t>
            </a:r>
            <a:r>
              <a:rPr lang="hu-HU" sz="2400" b="1" dirty="0" err="1"/>
              <a:t>os</a:t>
            </a:r>
            <a:r>
              <a:rPr lang="hu-HU" sz="2400" b="1" dirty="0"/>
              <a:t> törvények körének felülvizsgálata; és ezek körét az alkotmányos jogok védelmét, illetve az alkotmányos intézmények működését szabályozó törvényekre kell korlátozni;</a:t>
            </a:r>
          </a:p>
          <a:p>
            <a:pPr>
              <a:buFont typeface="Wingdings" panose="05000000000000000000" pitchFamily="2" charset="2"/>
              <a:buChar char="Ø"/>
            </a:pPr>
            <a:r>
              <a:rPr lang="hu-HU" sz="2400" b="1" dirty="0"/>
              <a:t>A Törvényalkotási Bizottság szerepének felülvizsgálata.</a:t>
            </a:r>
          </a:p>
          <a:p>
            <a:pPr>
              <a:buFont typeface="Wingdings" panose="05000000000000000000" pitchFamily="2" charset="2"/>
              <a:buChar char="Ø"/>
            </a:pPr>
            <a:endParaRPr lang="hu-HU" sz="2000" dirty="0"/>
          </a:p>
          <a:p>
            <a:pPr>
              <a:buFont typeface="Wingdings" panose="05000000000000000000" pitchFamily="2" charset="2"/>
              <a:buChar char="Ø"/>
            </a:pPr>
            <a:endParaRPr lang="hu-HU" sz="2000" b="1" dirty="0"/>
          </a:p>
        </p:txBody>
      </p:sp>
    </p:spTree>
    <p:extLst>
      <p:ext uri="{BB962C8B-B14F-4D97-AF65-F5344CB8AC3E}">
        <p14:creationId xmlns:p14="http://schemas.microsoft.com/office/powerpoint/2010/main" val="142244751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5044"/>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ea typeface="Calibri" panose="020F0502020204030204" pitchFamily="34" charset="0"/>
                <a:cs typeface="Calibri" panose="020F0502020204030204" pitchFamily="34" charset="0"/>
              </a:rPr>
              <a:t>4. Köztársasági elnök</a:t>
            </a:r>
            <a:endParaRPr sz="4400" b="1"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143933" y="624118"/>
            <a:ext cx="11775923" cy="6168569"/>
          </a:xfrm>
          <a:prstGeom prst="rect">
            <a:avLst/>
          </a:prstGeom>
          <a:noFill/>
          <a:ln>
            <a:noFill/>
          </a:ln>
        </p:spPr>
        <p:txBody>
          <a:bodyPr spcFirstLastPara="1" wrap="square" lIns="121900" tIns="60933" rIns="121900" bIns="60933" anchor="t" anchorCtr="0">
            <a:noAutofit/>
          </a:bodyPr>
          <a:lstStyle/>
          <a:p>
            <a:pPr>
              <a:spcBef>
                <a:spcPts val="0"/>
              </a:spcBef>
              <a:buFont typeface="Wingdings" panose="05000000000000000000" pitchFamily="2" charset="2"/>
              <a:buChar char="Ø"/>
            </a:pPr>
            <a:r>
              <a:rPr lang="hu-HU" sz="2200" b="1" dirty="0"/>
              <a:t>A </a:t>
            </a:r>
            <a:r>
              <a:rPr lang="hu-HU" sz="2200" b="1" dirty="0">
                <a:solidFill>
                  <a:schemeClr val="accent6">
                    <a:lumMod val="50000"/>
                  </a:schemeClr>
                </a:solidFill>
              </a:rPr>
              <a:t>Parlament általi választás </a:t>
            </a:r>
            <a:r>
              <a:rPr lang="hu-HU" sz="2200" b="1" dirty="0"/>
              <a:t>megtartása esetén: </a:t>
            </a:r>
          </a:p>
          <a:p>
            <a:pPr lvl="1">
              <a:spcBef>
                <a:spcPts val="0"/>
              </a:spcBef>
              <a:buFont typeface="Wingdings" panose="05000000000000000000" pitchFamily="2" charset="2"/>
              <a:buChar char="§"/>
            </a:pPr>
            <a:r>
              <a:rPr lang="hu-HU" sz="2200" b="1" dirty="0"/>
              <a:t>a jelölési eljárás felülvizsgálata;</a:t>
            </a:r>
          </a:p>
          <a:p>
            <a:pPr lvl="2">
              <a:spcBef>
                <a:spcPts val="0"/>
              </a:spcBef>
              <a:buFont typeface="Courier New" panose="02070309020205020404" pitchFamily="49" charset="0"/>
              <a:buChar char="o"/>
            </a:pPr>
            <a:r>
              <a:rPr lang="hu-HU" sz="2200" b="1" dirty="0"/>
              <a:t>paritásos parlamenti jelölő bizottság;</a:t>
            </a:r>
          </a:p>
          <a:p>
            <a:pPr lvl="2">
              <a:spcBef>
                <a:spcPts val="0"/>
              </a:spcBef>
              <a:buFont typeface="Courier New" panose="02070309020205020404" pitchFamily="49" charset="0"/>
              <a:buChar char="o"/>
            </a:pPr>
            <a:r>
              <a:rPr lang="hu-HU" sz="2200" b="1" dirty="0"/>
              <a:t> törvényben meghatározott szakmai/társadalmi szervezetek véleményének kikérése;</a:t>
            </a:r>
          </a:p>
          <a:p>
            <a:pPr lvl="2">
              <a:spcBef>
                <a:spcPts val="0"/>
              </a:spcBef>
              <a:buFont typeface="Courier New" panose="02070309020205020404" pitchFamily="49" charset="0"/>
              <a:buChar char="o"/>
            </a:pPr>
            <a:r>
              <a:rPr lang="hu-HU" sz="2200" b="1" dirty="0"/>
              <a:t>feddhetetlenség előírása; </a:t>
            </a:r>
          </a:p>
          <a:p>
            <a:pPr lvl="1">
              <a:spcBef>
                <a:spcPts val="0"/>
              </a:spcBef>
              <a:buFont typeface="Wingdings" panose="05000000000000000000" pitchFamily="2" charset="2"/>
              <a:buChar char="§"/>
            </a:pPr>
            <a:r>
              <a:rPr lang="hu-HU" sz="2200" b="1" dirty="0"/>
              <a:t>a megbízatás hossza 5 év; egyszeri </a:t>
            </a:r>
            <a:r>
              <a:rPr lang="hu-HU" sz="2200" b="1" dirty="0" err="1"/>
              <a:t>újraválaszthatóság</a:t>
            </a:r>
            <a:r>
              <a:rPr lang="hu-HU" sz="2200" b="1" dirty="0"/>
              <a:t>; </a:t>
            </a:r>
          </a:p>
          <a:p>
            <a:pPr lvl="1">
              <a:spcBef>
                <a:spcPts val="0"/>
              </a:spcBef>
              <a:buFont typeface="Wingdings" panose="05000000000000000000" pitchFamily="2" charset="2"/>
              <a:buChar char="§"/>
            </a:pPr>
            <a:r>
              <a:rPr lang="hu-HU" sz="2200" b="1" dirty="0"/>
              <a:t>a köztársasági elnök jelenlegi jogkörei nem bővíthetők </a:t>
            </a:r>
            <a:r>
              <a:rPr lang="hu-HU" sz="2200" b="1" dirty="0">
                <a:solidFill>
                  <a:schemeClr val="accent6">
                    <a:lumMod val="50000"/>
                  </a:schemeClr>
                </a:solidFill>
              </a:rPr>
              <a:t>(parlamentáris rendszer);</a:t>
            </a:r>
          </a:p>
          <a:p>
            <a:pPr>
              <a:spcBef>
                <a:spcPts val="0"/>
              </a:spcBef>
              <a:buFont typeface="Wingdings" panose="05000000000000000000" pitchFamily="2" charset="2"/>
              <a:buChar char="Ø"/>
            </a:pPr>
            <a:r>
              <a:rPr lang="hu-HU" sz="2200" b="1" dirty="0">
                <a:solidFill>
                  <a:schemeClr val="accent6">
                    <a:lumMod val="50000"/>
                  </a:schemeClr>
                </a:solidFill>
              </a:rPr>
              <a:t>Közvetlen elnökválasztás esetén (csak új alkotmány elfogadása esetén merülhet fel)</a:t>
            </a:r>
            <a:r>
              <a:rPr lang="hu-HU" sz="2200" b="1" dirty="0"/>
              <a:t>: </a:t>
            </a:r>
          </a:p>
          <a:p>
            <a:pPr lvl="1">
              <a:spcBef>
                <a:spcPts val="0"/>
              </a:spcBef>
              <a:buFont typeface="Wingdings" panose="05000000000000000000" pitchFamily="2" charset="2"/>
              <a:buChar char="§"/>
            </a:pPr>
            <a:r>
              <a:rPr lang="hu-HU" sz="2200" b="1" dirty="0"/>
              <a:t>kétfordulós választás; </a:t>
            </a:r>
          </a:p>
          <a:p>
            <a:pPr lvl="2">
              <a:spcBef>
                <a:spcPts val="0"/>
              </a:spcBef>
              <a:buFont typeface="Courier New" panose="02070309020205020404" pitchFamily="49" charset="0"/>
              <a:buChar char="o"/>
            </a:pPr>
            <a:r>
              <a:rPr lang="hu-HU" sz="2200" b="1" dirty="0"/>
              <a:t>a pártjelöltek mellett független jelöltek indulása is lehetséges; </a:t>
            </a:r>
          </a:p>
          <a:p>
            <a:pPr lvl="2">
              <a:spcBef>
                <a:spcPts val="0"/>
              </a:spcBef>
              <a:buFont typeface="Courier New" panose="02070309020205020404" pitchFamily="49" charset="0"/>
              <a:buChar char="o"/>
            </a:pPr>
            <a:r>
              <a:rPr lang="hu-HU" sz="2200" b="1" dirty="0"/>
              <a:t>a jelöltté válás feltételei (feddhetetlenség); </a:t>
            </a:r>
          </a:p>
          <a:p>
            <a:pPr lvl="1">
              <a:spcBef>
                <a:spcPts val="0"/>
              </a:spcBef>
              <a:buFont typeface="Wingdings" panose="05000000000000000000" pitchFamily="2" charset="2"/>
              <a:buChar char="§"/>
            </a:pPr>
            <a:r>
              <a:rPr lang="hu-HU" sz="2200" b="1" dirty="0"/>
              <a:t>a megbízatás hossza 5-7 év; 5 év esetén egyszeri újra-választhatóság; 7 év esetén egyszeri megbízatás;</a:t>
            </a:r>
          </a:p>
          <a:p>
            <a:pPr lvl="1">
              <a:spcBef>
                <a:spcPts val="0"/>
              </a:spcBef>
              <a:buFont typeface="Wingdings" panose="05000000000000000000" pitchFamily="2" charset="2"/>
              <a:buChar char="§"/>
            </a:pPr>
            <a:r>
              <a:rPr lang="hu-HU" sz="2200" b="1" dirty="0"/>
              <a:t>megerősített jogkörök </a:t>
            </a:r>
            <a:r>
              <a:rPr lang="hu-HU" sz="2200" b="1" dirty="0">
                <a:solidFill>
                  <a:schemeClr val="accent6">
                    <a:lumMod val="50000"/>
                  </a:schemeClr>
                </a:solidFill>
              </a:rPr>
              <a:t>(</a:t>
            </a:r>
            <a:r>
              <a:rPr lang="hu-HU" sz="2200" b="1" dirty="0" err="1">
                <a:solidFill>
                  <a:schemeClr val="accent6">
                    <a:lumMod val="50000"/>
                  </a:schemeClr>
                </a:solidFill>
              </a:rPr>
              <a:t>félprezidenciális</a:t>
            </a:r>
            <a:r>
              <a:rPr lang="hu-HU" sz="2200" b="1" dirty="0">
                <a:solidFill>
                  <a:schemeClr val="accent6">
                    <a:lumMod val="50000"/>
                  </a:schemeClr>
                </a:solidFill>
              </a:rPr>
              <a:t> rendszer); </a:t>
            </a:r>
          </a:p>
          <a:p>
            <a:pPr>
              <a:spcBef>
                <a:spcPts val="0"/>
              </a:spcBef>
              <a:buFont typeface="Wingdings" panose="05000000000000000000" pitchFamily="2" charset="2"/>
              <a:buChar char="Ø"/>
            </a:pPr>
            <a:r>
              <a:rPr lang="hu-HU" sz="2200" b="1" dirty="0">
                <a:solidFill>
                  <a:schemeClr val="accent6">
                    <a:lumMod val="50000"/>
                  </a:schemeClr>
                </a:solidFill>
              </a:rPr>
              <a:t>Méltánytalanná válás esetén </a:t>
            </a:r>
            <a:r>
              <a:rPr lang="hu-HU" sz="2200" b="1" dirty="0"/>
              <a:t>az elnöki juttatások megvonása a megbízatás megszűnését követő időkre;</a:t>
            </a:r>
          </a:p>
          <a:p>
            <a:pPr>
              <a:spcBef>
                <a:spcPts val="0"/>
              </a:spcBef>
              <a:buFont typeface="Wingdings" panose="05000000000000000000" pitchFamily="2" charset="2"/>
              <a:buChar char="Ø"/>
            </a:pPr>
            <a:r>
              <a:rPr lang="hu-HU" sz="2200" b="1" dirty="0"/>
              <a:t>Biztosítani kell a működésének átláthatóságát (az államfői vétó indoklásának és – a különös egyéni méltánylást igénylő eseteket leszámítva – a kegyelmi határozatok kötelező közzététele).</a:t>
            </a:r>
          </a:p>
          <a:p>
            <a:pPr>
              <a:spcBef>
                <a:spcPts val="0"/>
              </a:spcBef>
              <a:buFont typeface="Wingdings" panose="05000000000000000000" pitchFamily="2" charset="2"/>
              <a:buChar char="Ø"/>
            </a:pPr>
            <a:endParaRPr lang="hu-HU" sz="2250" b="1" dirty="0"/>
          </a:p>
        </p:txBody>
      </p:sp>
    </p:spTree>
    <p:extLst>
      <p:ext uri="{BB962C8B-B14F-4D97-AF65-F5344CB8AC3E}">
        <p14:creationId xmlns:p14="http://schemas.microsoft.com/office/powerpoint/2010/main" val="276359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idx="4294967295"/>
          </p:nvPr>
        </p:nvSpPr>
        <p:spPr>
          <a:xfrm>
            <a:off x="143934" y="48493"/>
            <a:ext cx="11904133" cy="612742"/>
          </a:xfrm>
          <a:prstGeom prst="rect">
            <a:avLst/>
          </a:prstGeom>
          <a:noFill/>
          <a:ln>
            <a:noFill/>
          </a:ln>
        </p:spPr>
        <p:txBody>
          <a:bodyPr spcFirstLastPara="1" wrap="square" lIns="121900" tIns="60933" rIns="121900" bIns="60933" anchor="ctr" anchorCtr="0">
            <a:noAutofit/>
          </a:bodyPr>
          <a:lstStyle/>
          <a:p>
            <a:pPr>
              <a:spcBef>
                <a:spcPts val="0"/>
              </a:spcBef>
              <a:buClr>
                <a:srgbClr val="8D503B"/>
              </a:buClr>
              <a:buSzPts val="2400"/>
            </a:pPr>
            <a:r>
              <a:rPr lang="hu-HU" sz="4400" b="1" dirty="0">
                <a:solidFill>
                  <a:schemeClr val="accent6">
                    <a:lumMod val="50000"/>
                  </a:schemeClr>
                </a:solidFill>
                <a:latin typeface="+mn-lt"/>
              </a:rPr>
              <a:t>5. Kormány</a:t>
            </a:r>
            <a:endParaRPr sz="4400" dirty="0">
              <a:solidFill>
                <a:schemeClr val="accent6">
                  <a:lumMod val="50000"/>
                </a:schemeClr>
              </a:solidFill>
              <a:latin typeface="+mn-lt"/>
              <a:ea typeface="Calibri" panose="020F0502020204030204" pitchFamily="34" charset="0"/>
              <a:cs typeface="Calibri" panose="020F0502020204030204" pitchFamily="34" charset="0"/>
            </a:endParaRPr>
          </a:p>
        </p:txBody>
      </p:sp>
      <p:sp>
        <p:nvSpPr>
          <p:cNvPr id="106" name="Google Shape;106;p4"/>
          <p:cNvSpPr txBox="1">
            <a:spLocks noGrp="1"/>
          </p:cNvSpPr>
          <p:nvPr>
            <p:ph type="body" idx="4294967295"/>
          </p:nvPr>
        </p:nvSpPr>
        <p:spPr>
          <a:xfrm>
            <a:off x="0" y="528898"/>
            <a:ext cx="12191999" cy="6329101"/>
          </a:xfrm>
          <a:prstGeom prst="rect">
            <a:avLst/>
          </a:prstGeom>
          <a:noFill/>
          <a:ln>
            <a:noFill/>
          </a:ln>
        </p:spPr>
        <p:txBody>
          <a:bodyPr spcFirstLastPara="1" wrap="square" lIns="121900" tIns="60933" rIns="121900" bIns="60933" anchor="t" anchorCtr="0">
            <a:noAutofit/>
          </a:bodyPr>
          <a:lstStyle/>
          <a:p>
            <a:pPr algn="just">
              <a:buFont typeface="Wingdings" panose="05000000000000000000" pitchFamily="2" charset="2"/>
              <a:buChar char="Ø"/>
            </a:pPr>
            <a:r>
              <a:rPr lang="hu-HU" sz="1850" b="1" dirty="0"/>
              <a:t>Az indokolatlanul fenntartott különleges jogrendek (háborús veszélyhelyzet, tömeges bevándorlás okozta válsághelyzet) azonnali megszüntetése, a kivételes állapotok alkotmányos garanciáinak visszaállítása (a Kormány önálló döntési jogköreinek megszüntetése, a kivételes állapotok kihirdetésének és megszüntetésének érdemi parlamenti kontrollja, feltételeinek </a:t>
            </a:r>
            <a:r>
              <a:rPr lang="hu-HU" sz="1850" b="1" dirty="0" err="1"/>
              <a:t>újraszabályozása</a:t>
            </a:r>
            <a:r>
              <a:rPr lang="hu-HU" sz="1850" b="1" dirty="0"/>
              <a:t>, a Honvédelmi Tanács visszaállítása, a honvédség valamennyi kivételes állapottal összefüggő jogkörének alkotmányossági felülvizsgálata).</a:t>
            </a:r>
          </a:p>
          <a:p>
            <a:pPr algn="just">
              <a:buFont typeface="Wingdings" panose="05000000000000000000" pitchFamily="2" charset="2"/>
              <a:buChar char="Ø"/>
            </a:pPr>
            <a:r>
              <a:rPr lang="hu-HU" sz="1850" b="1" dirty="0"/>
              <a:t>A rendeleti kormányzás alkotmányos garanciáinak visszaállítása, a 2020-tól különleges jogrendi állapotra hivatkozással elfogadott (és azóta akár törvénybe átemelt) rendeletek felülvizsgálata, a valódi jogalap nélkül hozott rendelkezések érvénytelenné nyilvánításával az eredeti állapot helyreállítása.</a:t>
            </a:r>
          </a:p>
          <a:p>
            <a:pPr algn="just">
              <a:buFont typeface="Wingdings" panose="05000000000000000000" pitchFamily="2" charset="2"/>
              <a:buChar char="Ø"/>
            </a:pPr>
            <a:r>
              <a:rPr lang="hu-HU" sz="1850" b="1" dirty="0"/>
              <a:t>A Miniszterelnöki Kabinetiroda rendeletalkotási jogának és más minisztériumok feletti hatásköreinek megszüntetése, a közigazgatási államtitkári pozíció </a:t>
            </a:r>
            <a:r>
              <a:rPr lang="hu-HU" sz="1850" b="1" dirty="0" err="1"/>
              <a:t>depolitizálása</a:t>
            </a:r>
            <a:r>
              <a:rPr lang="hu-HU" sz="1850" b="1" dirty="0"/>
              <a:t>.</a:t>
            </a:r>
          </a:p>
          <a:p>
            <a:pPr algn="just">
              <a:buFont typeface="Wingdings" panose="05000000000000000000" pitchFamily="2" charset="2"/>
              <a:buChar char="Ø"/>
            </a:pPr>
            <a:r>
              <a:rPr lang="hu-HU" sz="1850" b="1" dirty="0"/>
              <a:t>A csúcsminisztériumokba összevont szakpolitikai ágazatok átlátható és felelős irányítást lehetővé tevő decentralizálása (az önálló egészségügyi, oktatási, területfejlesztési, környezetvédelmi, szociális és munkaügyi stb. minisztériumok visszaállítása), a szakmai autonómia helyreállítása.</a:t>
            </a:r>
          </a:p>
          <a:p>
            <a:pPr algn="just">
              <a:buFont typeface="Wingdings" panose="05000000000000000000" pitchFamily="2" charset="2"/>
              <a:buChar char="Ø"/>
            </a:pPr>
            <a:r>
              <a:rPr lang="hu-HU" sz="1850" b="1" dirty="0"/>
              <a:t>A Kormány politikai felelősségének erősítése a kormányprogramról való parlamenti szavazás újbóli bevezetésével, a kormányüléseken kötelező hangfelvétel visszaállításával, a szakmai munka egyszemélyi miniszterelnöki politikai irányításának csökkentésével.</a:t>
            </a:r>
          </a:p>
          <a:p>
            <a:pPr algn="just">
              <a:buFont typeface="Wingdings" panose="05000000000000000000" pitchFamily="2" charset="2"/>
              <a:buChar char="Ø"/>
            </a:pPr>
            <a:r>
              <a:rPr lang="hu-HU" sz="1850" b="1" dirty="0"/>
              <a:t>Kormányzati jogalkotási programok közzététele (az egynapos, éjszakai hatálybaléptetések gyakorlatának megszüntetése), a Kormány vagy a minisztériumok által kezdeményezett törvényeknek a tényleges kezdeményező nevében való benyújtása, a jogalkotási garanciák betartása (egyéni képviselői indítványok kormányzati használatának kizárása, a törvényjavaslatok érdemi társadalmi és parlamenti vitájának lehetővé tétele, valódi hatásvizsgálat lefolytatása stb.).</a:t>
            </a:r>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a:p>
            <a:pPr>
              <a:buFont typeface="Wingdings" panose="05000000000000000000" pitchFamily="2" charset="2"/>
              <a:buChar char="Ø"/>
            </a:pPr>
            <a:endParaRPr lang="hu-HU" sz="2000" b="1" dirty="0"/>
          </a:p>
        </p:txBody>
      </p:sp>
    </p:spTree>
    <p:extLst>
      <p:ext uri="{BB962C8B-B14F-4D97-AF65-F5344CB8AC3E}">
        <p14:creationId xmlns:p14="http://schemas.microsoft.com/office/powerpoint/2010/main" val="2958217498"/>
      </p:ext>
    </p:extLst>
  </p:cSld>
  <p:clrMapOvr>
    <a:masterClrMapping/>
  </p:clrMapOvr>
</p:sld>
</file>

<file path=ppt/theme/theme1.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4090</Words>
  <Application>Microsoft Macintosh PowerPoint</Application>
  <PresentationFormat>Szélesvásznú</PresentationFormat>
  <Paragraphs>266</Paragraphs>
  <Slides>24</Slides>
  <Notes>20</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24</vt:i4>
      </vt:variant>
    </vt:vector>
  </HeadingPairs>
  <TitlesOfParts>
    <vt:vector size="31" baseType="lpstr">
      <vt:lpstr>Arial</vt:lpstr>
      <vt:lpstr>Calibri</vt:lpstr>
      <vt:lpstr>Courier New</vt:lpstr>
      <vt:lpstr>Times New Roman</vt:lpstr>
      <vt:lpstr>Wingdings</vt:lpstr>
      <vt:lpstr>2_Office-téma</vt:lpstr>
      <vt:lpstr>1_Office-téma</vt:lpstr>
      <vt:lpstr>Jogállami minimum  (vitaanyag) </vt:lpstr>
      <vt:lpstr>A rendszerváltás programja:  három pillér + szakpolitikai programok</vt:lpstr>
      <vt:lpstr>    A jogállam lebontása,  a maffiaállam kiépülése</vt:lpstr>
      <vt:lpstr>Jogállami minimum</vt:lpstr>
      <vt:lpstr>1. Alkotmány</vt:lpstr>
      <vt:lpstr>2. Alkotmánybíróság</vt:lpstr>
      <vt:lpstr>3. Parlament</vt:lpstr>
      <vt:lpstr>4. Köztársasági elnök</vt:lpstr>
      <vt:lpstr>5. Kormány</vt:lpstr>
      <vt:lpstr>6. BÍRÓSÁG</vt:lpstr>
      <vt:lpstr>7. ÜGYÉSZSÉG</vt:lpstr>
      <vt:lpstr>8. Rendőrség</vt:lpstr>
      <vt:lpstr>9. Honvédség</vt:lpstr>
      <vt:lpstr>10. Titkosszolgálatok, nemzetbiztonság</vt:lpstr>
      <vt:lpstr>11. Központi ellenőrző szervek (1)</vt:lpstr>
      <vt:lpstr>11. Központi ellenőrző szervek (2)</vt:lpstr>
      <vt:lpstr>12. Önkormányzatok</vt:lpstr>
      <vt:lpstr>13. Információszabadság</vt:lpstr>
      <vt:lpstr>14. Véleményszabadság</vt:lpstr>
      <vt:lpstr>15. Médiaszabadság</vt:lpstr>
      <vt:lpstr>16. Gyülekezési jog</vt:lpstr>
      <vt:lpstr>17. Egyesülési jog</vt:lpstr>
      <vt:lpstr>18. Választások</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Jogállami minimum</dc:title>
  <dc:creator>BÁLINT</dc:creator>
  <cp:lastModifiedBy>Madlovics Bálint</cp:lastModifiedBy>
  <cp:revision>61</cp:revision>
  <dcterms:created xsi:type="dcterms:W3CDTF">2025-08-26T07:22:05Z</dcterms:created>
  <dcterms:modified xsi:type="dcterms:W3CDTF">2025-09-17T17:15:03Z</dcterms:modified>
</cp:coreProperties>
</file>